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/>
  <p:notesSz cx="6858000" cy="9144000"/>
  <p:embeddedFontLst>
    <p:embeddedFont>
      <p:font typeface="210 밀레니얼 Bold" panose="020B0600000101010101" charset="-127"/>
      <p:regular r:id="rId49"/>
    </p:embeddedFont>
    <p:embeddedFont>
      <p:font typeface="210 밀레니얼 Light" panose="020B0600000101010101" charset="-127"/>
      <p:regular r:id="rId50"/>
    </p:embeddedFont>
    <p:embeddedFont>
      <p:font typeface="210 밀레니얼" panose="020B0600000101010101" charset="-127"/>
      <p:regular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맑은 고딕" panose="020B0503020000020004" pitchFamily="50" charset="-127"/>
      <p:regular r:id="rId56"/>
      <p:bold r:id="rId57"/>
    </p:embeddedFont>
    <p:embeddedFont>
      <p:font typeface="210 디딤고딕 Bold" panose="020B0600000101010101" charset="-127"/>
      <p:regular r:id="rId58"/>
    </p:embeddedFont>
    <p:embeddedFont>
      <p:font typeface="210 디딤고딕 Light" panose="020B0600000101010101" charset="-127"/>
      <p:regular r:id="rId59"/>
    </p:embeddedFont>
    <p:embeddedFont>
      <p:font typeface="210 디딤고딕" panose="020B0600000101010101" charset="-127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917"/>
    <a:srgbClr val="517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534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8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9538" y="634961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99538" y="1607725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4771288" y="8674845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355723" y="2100509"/>
            <a:ext cx="1721054" cy="1721054"/>
          </a:xfrm>
          <a:custGeom>
            <a:avLst/>
            <a:gdLst/>
            <a:ahLst/>
            <a:cxnLst/>
            <a:rect l="l" t="t" r="r" b="b"/>
            <a:pathLst>
              <a:path w="1721054" h="1721054">
                <a:moveTo>
                  <a:pt x="0" y="0"/>
                </a:moveTo>
                <a:lnTo>
                  <a:pt x="1721054" y="0"/>
                </a:lnTo>
                <a:lnTo>
                  <a:pt x="1721054" y="1721054"/>
                </a:lnTo>
                <a:lnTo>
                  <a:pt x="0" y="1721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434339" y="8481981"/>
            <a:ext cx="484874" cy="484874"/>
          </a:xfrm>
          <a:custGeom>
            <a:avLst/>
            <a:gdLst/>
            <a:ahLst/>
            <a:cxnLst/>
            <a:rect l="l" t="t" r="r" b="b"/>
            <a:pathLst>
              <a:path w="484874" h="484874">
                <a:moveTo>
                  <a:pt x="0" y="0"/>
                </a:moveTo>
                <a:lnTo>
                  <a:pt x="484874" y="0"/>
                </a:lnTo>
                <a:lnTo>
                  <a:pt x="484874" y="484874"/>
                </a:lnTo>
                <a:lnTo>
                  <a:pt x="0" y="484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82937" y="3916813"/>
            <a:ext cx="15676363" cy="271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800">
                <a:solidFill>
                  <a:srgbClr val="3087BB"/>
                </a:solidFill>
                <a:latin typeface="210 밀레니얼 Bold"/>
                <a:ea typeface="210 밀레니얼 Bold"/>
                <a:cs typeface="210 밀레니얼 Bold"/>
                <a:sym typeface="210 밀레니얼 Bold"/>
              </a:rPr>
              <a:t>UART + FIFO 기반 10000진 Counter 제어 및 </a:t>
            </a:r>
            <a:r>
              <a:rPr lang="en-US" sz="7800">
                <a:solidFill>
                  <a:srgbClr val="31356E"/>
                </a:solidFill>
                <a:latin typeface="210 밀레니얼 Bold"/>
                <a:ea typeface="210 밀레니얼 Bold"/>
                <a:cs typeface="210 밀레니얼 Bold"/>
                <a:sym typeface="210 밀레니얼 Bold"/>
              </a:rPr>
              <a:t>Verification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54055" y="8584584"/>
            <a:ext cx="20281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김태원, 안유한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90663" y="8584584"/>
            <a:ext cx="1497858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2기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5723" y="97190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SystemVerilog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57217" y="803404"/>
            <a:ext cx="13773566" cy="9262723"/>
          </a:xfrm>
          <a:custGeom>
            <a:avLst/>
            <a:gdLst/>
            <a:ahLst/>
            <a:cxnLst/>
            <a:rect l="l" t="t" r="r" b="b"/>
            <a:pathLst>
              <a:path w="13773566" h="9262723">
                <a:moveTo>
                  <a:pt x="0" y="0"/>
                </a:moveTo>
                <a:lnTo>
                  <a:pt x="13773566" y="0"/>
                </a:lnTo>
                <a:lnTo>
                  <a:pt x="13773566" y="9262723"/>
                </a:lnTo>
                <a:lnTo>
                  <a:pt x="0" y="9262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57183" y="206592"/>
            <a:ext cx="6773635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UART_TX Verificataion Diagram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836" y="311600"/>
            <a:ext cx="17584329" cy="9695385"/>
            <a:chOff x="0" y="0"/>
            <a:chExt cx="4631263" cy="2553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1263" cy="2553517"/>
            </a:xfrm>
            <a:custGeom>
              <a:avLst/>
              <a:gdLst/>
              <a:ahLst/>
              <a:cxnLst/>
              <a:rect l="l" t="t" r="r" b="b"/>
              <a:pathLst>
                <a:path w="4631263" h="2553517">
                  <a:moveTo>
                    <a:pt x="0" y="0"/>
                  </a:moveTo>
                  <a:lnTo>
                    <a:pt x="4631263" y="0"/>
                  </a:lnTo>
                  <a:lnTo>
                    <a:pt x="4631263" y="2553517"/>
                  </a:lnTo>
                  <a:lnTo>
                    <a:pt x="0" y="25535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1263" cy="260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51836" y="962025"/>
            <a:ext cx="1758432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0044276" y="1720420"/>
            <a:ext cx="7593634" cy="7537880"/>
          </a:xfrm>
          <a:custGeom>
            <a:avLst/>
            <a:gdLst/>
            <a:ahLst/>
            <a:cxnLst/>
            <a:rect l="l" t="t" r="r" b="b"/>
            <a:pathLst>
              <a:path w="7593634" h="7537880">
                <a:moveTo>
                  <a:pt x="0" y="0"/>
                </a:moveTo>
                <a:lnTo>
                  <a:pt x="7593634" y="0"/>
                </a:lnTo>
                <a:lnTo>
                  <a:pt x="7593634" y="7537880"/>
                </a:lnTo>
                <a:lnTo>
                  <a:pt x="0" y="7537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UART_TX Monitor 시나리오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321652"/>
              </p:ext>
            </p:extLst>
          </p:nvPr>
        </p:nvGraphicFramePr>
        <p:xfrm>
          <a:off x="858446" y="1890181"/>
          <a:ext cx="8679220" cy="7188649"/>
        </p:xfrm>
        <a:graphic>
          <a:graphicData uri="http://schemas.openxmlformats.org/drawingml/2006/table">
            <a:tbl>
              <a:tblPr/>
              <a:tblGrid>
                <a:gridCol w="2169805">
                  <a:extLst>
                    <a:ext uri="{9D8B030D-6E8A-4147-A177-3AD203B41FA5}">
                      <a16:colId xmlns:a16="http://schemas.microsoft.com/office/drawing/2014/main" val="3988079804"/>
                    </a:ext>
                  </a:extLst>
                </a:gridCol>
                <a:gridCol w="2169805">
                  <a:extLst>
                    <a:ext uri="{9D8B030D-6E8A-4147-A177-3AD203B41FA5}">
                      <a16:colId xmlns:a16="http://schemas.microsoft.com/office/drawing/2014/main" val="1201009469"/>
                    </a:ext>
                  </a:extLst>
                </a:gridCol>
                <a:gridCol w="2169805">
                  <a:extLst>
                    <a:ext uri="{9D8B030D-6E8A-4147-A177-3AD203B41FA5}">
                      <a16:colId xmlns:a16="http://schemas.microsoft.com/office/drawing/2014/main" val="2950951635"/>
                    </a:ext>
                  </a:extLst>
                </a:gridCol>
                <a:gridCol w="2169805">
                  <a:extLst>
                    <a:ext uri="{9D8B030D-6E8A-4147-A177-3AD203B41FA5}">
                      <a16:colId xmlns:a16="http://schemas.microsoft.com/office/drawing/2014/main" val="1089178434"/>
                    </a:ext>
                  </a:extLst>
                </a:gridCol>
              </a:tblGrid>
              <a:tr h="768344"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단계</a:t>
                      </a:r>
                    </a:p>
                  </a:txBody>
                  <a:tcPr marL="57235" marR="57235" marT="28617" marB="286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내용</a:t>
                      </a:r>
                    </a:p>
                  </a:txBody>
                  <a:tcPr marL="57235" marR="57235" marT="28617" marB="286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방법</a:t>
                      </a:r>
                    </a:p>
                  </a:txBody>
                  <a:tcPr marL="57235" marR="57235" marT="28617" marB="286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기대 결과</a:t>
                      </a:r>
                    </a:p>
                  </a:txBody>
                  <a:tcPr marL="57235" marR="57235" marT="28617" marB="286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501078"/>
                  </a:ext>
                </a:extLst>
              </a:tr>
              <a:tr h="1562464">
                <a:tc>
                  <a:txBody>
                    <a:bodyPr/>
                    <a:lstStyle/>
                    <a:p>
                      <a:r>
                        <a:rPr lang="en-US" altLang="ko-KR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1</a:t>
                      </a:r>
                      <a:r>
                        <a:rPr lang="ko-KR" altLang="en-US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단계 스타트 비트 검출</a:t>
                      </a:r>
                    </a:p>
                  </a:txBody>
                  <a:tcPr marL="57235" marR="57235" marT="28617" marB="286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중앙 값 샘플링을 통해 스타트 비트 검출</a:t>
                      </a:r>
                    </a:p>
                  </a:txBody>
                  <a:tcPr marL="57235" marR="57235" marT="28617" marB="286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하강 에지 검출 후 중앙에서 확인</a:t>
                      </a:r>
                      <a:r>
                        <a:rPr lang="en-US" altLang="ko-KR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, </a:t>
                      </a:r>
                      <a:r>
                        <a:rPr lang="ko-KR" alt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글리치면 </a:t>
                      </a:r>
                      <a:r>
                        <a:rPr lang="en-US" altLang="ko-KR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continue</a:t>
                      </a:r>
                    </a:p>
                  </a:txBody>
                  <a:tcPr marL="57235" marR="57235" marT="28617" marB="286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정상 프레임만 인식</a:t>
                      </a:r>
                    </a:p>
                  </a:txBody>
                  <a:tcPr marL="57235" marR="57235" marT="28617" marB="286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127172"/>
                  </a:ext>
                </a:extLst>
              </a:tr>
              <a:tr h="1212093">
                <a:tc>
                  <a:txBody>
                    <a:bodyPr/>
                    <a:lstStyle/>
                    <a:p>
                      <a:r>
                        <a:rPr lang="en-US" altLang="ko-KR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2</a:t>
                      </a:r>
                      <a:r>
                        <a:rPr lang="ko-KR" altLang="en-US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단계 데이터 </a:t>
                      </a:r>
                      <a:r>
                        <a:rPr lang="en-US" altLang="ko-KR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8</a:t>
                      </a:r>
                      <a:r>
                        <a:rPr lang="ko-KR" altLang="en-US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비트 샘플링</a:t>
                      </a:r>
                    </a:p>
                  </a:txBody>
                  <a:tcPr marL="57235" marR="57235" marT="28617" marB="286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중앙 값 샘플링을 통해 데이터 </a:t>
                      </a:r>
                      <a:r>
                        <a:rPr lang="en-US" altLang="ko-KR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8</a:t>
                      </a:r>
                      <a:r>
                        <a:rPr lang="ko-KR" alt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비트 검출</a:t>
                      </a:r>
                    </a:p>
                  </a:txBody>
                  <a:tcPr marL="57235" marR="57235" marT="28617" marB="286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BIT_TIME</a:t>
                      </a:r>
                      <a:r>
                        <a:rPr lang="ko-KR" alt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마다 중앙에서 </a:t>
                      </a:r>
                      <a:r>
                        <a:rPr lang="en-US" altLang="ko-KR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tx </a:t>
                      </a:r>
                      <a:r>
                        <a:rPr lang="ko-KR" alt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값 샘플</a:t>
                      </a:r>
                    </a:p>
                  </a:txBody>
                  <a:tcPr marL="57235" marR="57235" marT="28617" marB="286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receive_data == tx_data</a:t>
                      </a:r>
                    </a:p>
                  </a:txBody>
                  <a:tcPr marL="57235" marR="57235" marT="28617" marB="286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271036"/>
                  </a:ext>
                </a:extLst>
              </a:tr>
              <a:tr h="861722">
                <a:tc>
                  <a:txBody>
                    <a:bodyPr/>
                    <a:lstStyle/>
                    <a:p>
                      <a:r>
                        <a:rPr lang="en-US" altLang="ko-KR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3</a:t>
                      </a:r>
                      <a:r>
                        <a:rPr lang="ko-KR" altLang="en-US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단계 스톱 비트 </a:t>
                      </a:r>
                    </a:p>
                  </a:txBody>
                  <a:tcPr marL="57235" marR="57235" marT="28617" marB="286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스톱 비트 검증</a:t>
                      </a:r>
                    </a:p>
                  </a:txBody>
                  <a:tcPr marL="57235" marR="57235" marT="28617" marB="286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stop=1</a:t>
                      </a:r>
                      <a:r>
                        <a:rPr lang="ko-KR" alt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인지 확인</a:t>
                      </a:r>
                    </a:p>
                  </a:txBody>
                  <a:tcPr marL="57235" marR="57235" marT="28617" marB="286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위반 시 </a:t>
                      </a:r>
                      <a:r>
                        <a:rPr lang="en-US" altLang="ko-KR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$</a:t>
                      </a:r>
                      <a:r>
                        <a:rPr 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error</a:t>
                      </a:r>
                    </a:p>
                  </a:txBody>
                  <a:tcPr marL="57235" marR="57235" marT="28617" marB="286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618935"/>
                  </a:ext>
                </a:extLst>
              </a:tr>
              <a:tr h="861722">
                <a:tc>
                  <a:txBody>
                    <a:bodyPr/>
                    <a:lstStyle/>
                    <a:p>
                      <a:r>
                        <a:rPr lang="en-US" altLang="ko-KR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4</a:t>
                      </a:r>
                      <a:r>
                        <a:rPr lang="ko-KR" altLang="en-US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단계 프레임 경계 안정화</a:t>
                      </a:r>
                    </a:p>
                  </a:txBody>
                  <a:tcPr marL="57235" marR="57235" marT="28617" marB="286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부족한 </a:t>
                      </a:r>
                      <a:r>
                        <a:rPr 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BIT_TIME </a:t>
                      </a:r>
                      <a:r>
                        <a:rPr lang="ko-KR" alt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확보</a:t>
                      </a:r>
                    </a:p>
                  </a:txBody>
                  <a:tcPr marL="57235" marR="57235" marT="28617" marB="286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#(BIT_TIME/2)</a:t>
                      </a:r>
                      <a:r>
                        <a:rPr lang="ko-KR" alt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로 여유 확보</a:t>
                      </a:r>
                    </a:p>
                  </a:txBody>
                  <a:tcPr marL="57235" marR="57235" marT="28617" marB="286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연속 프레임도 안정적으로 처리</a:t>
                      </a:r>
                    </a:p>
                  </a:txBody>
                  <a:tcPr marL="57235" marR="57235" marT="28617" marB="286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310610"/>
                  </a:ext>
                </a:extLst>
              </a:tr>
              <a:tr h="1922304">
                <a:tc>
                  <a:txBody>
                    <a:bodyPr/>
                    <a:lstStyle/>
                    <a:p>
                      <a:r>
                        <a:rPr lang="en-US" altLang="ko-KR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5</a:t>
                      </a:r>
                      <a:r>
                        <a:rPr lang="ko-KR" altLang="en-US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단계 트랜잭션 패키징 </a:t>
                      </a:r>
                      <a:r>
                        <a:rPr lang="en-US" altLang="ko-KR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&amp; </a:t>
                      </a:r>
                      <a:r>
                        <a:rPr lang="ko-KR" altLang="en-US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전달</a:t>
                      </a:r>
                    </a:p>
                  </a:txBody>
                  <a:tcPr marL="57235" marR="57235" marT="28617" marB="286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receive_data</a:t>
                      </a:r>
                      <a:r>
                        <a:rPr lang="ko-KR" alt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로 </a:t>
                      </a:r>
                      <a:r>
                        <a:rPr 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rcv</a:t>
                      </a:r>
                      <a:r>
                        <a:rPr lang="ko-KR" alt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값을 넘겨줌</a:t>
                      </a:r>
                    </a:p>
                  </a:txBody>
                  <a:tcPr marL="57235" marR="57235" marT="28617" marB="286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rcv[]</a:t>
                      </a:r>
                      <a:r>
                        <a:rPr lang="ko-KR" alt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를 </a:t>
                      </a:r>
                      <a:r>
                        <a:rPr 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transaction</a:t>
                      </a:r>
                      <a:r>
                        <a:rPr lang="ko-KR" alt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에 담아 </a:t>
                      </a:r>
                      <a:r>
                        <a:rPr 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mon2scb</a:t>
                      </a:r>
                      <a:r>
                        <a:rPr lang="ko-KR" alt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로 </a:t>
                      </a:r>
                      <a:r>
                        <a:rPr 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put</a:t>
                      </a:r>
                    </a:p>
                  </a:txBody>
                  <a:tcPr marL="57235" marR="57235" marT="28617" marB="286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SCB</a:t>
                      </a:r>
                      <a:r>
                        <a:rPr lang="ko-KR" altLang="en-US" sz="18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가 즉시 비교 가능</a:t>
                      </a:r>
                    </a:p>
                  </a:txBody>
                  <a:tcPr marL="57235" marR="57235" marT="28617" marB="286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34768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836" y="311600"/>
            <a:ext cx="17584329" cy="9695385"/>
            <a:chOff x="0" y="0"/>
            <a:chExt cx="4631263" cy="2553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1263" cy="2553517"/>
            </a:xfrm>
            <a:custGeom>
              <a:avLst/>
              <a:gdLst/>
              <a:ahLst/>
              <a:cxnLst/>
              <a:rect l="l" t="t" r="r" b="b"/>
              <a:pathLst>
                <a:path w="4631263" h="2553517">
                  <a:moveTo>
                    <a:pt x="0" y="0"/>
                  </a:moveTo>
                  <a:lnTo>
                    <a:pt x="4631263" y="0"/>
                  </a:lnTo>
                  <a:lnTo>
                    <a:pt x="4631263" y="2553517"/>
                  </a:lnTo>
                  <a:lnTo>
                    <a:pt x="0" y="25535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1263" cy="260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51836" y="962025"/>
            <a:ext cx="1758432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608581" y="1288717"/>
            <a:ext cx="13286519" cy="4882796"/>
          </a:xfrm>
          <a:custGeom>
            <a:avLst/>
            <a:gdLst/>
            <a:ahLst/>
            <a:cxnLst/>
            <a:rect l="l" t="t" r="r" b="b"/>
            <a:pathLst>
              <a:path w="13286519" h="4882796">
                <a:moveTo>
                  <a:pt x="0" y="0"/>
                </a:moveTo>
                <a:lnTo>
                  <a:pt x="13286519" y="0"/>
                </a:lnTo>
                <a:lnTo>
                  <a:pt x="13286519" y="4882795"/>
                </a:lnTo>
                <a:lnTo>
                  <a:pt x="0" y="4882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6769394" y="3503585"/>
            <a:ext cx="0" cy="2667927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7403661" y="3503585"/>
            <a:ext cx="0" cy="2667927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8041836" y="3503585"/>
            <a:ext cx="0" cy="2667927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8660961" y="3503585"/>
            <a:ext cx="0" cy="2677452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9280086" y="3503585"/>
            <a:ext cx="0" cy="2677452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9918261" y="3503585"/>
            <a:ext cx="0" cy="2677452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537386" y="3503585"/>
            <a:ext cx="0" cy="2677452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1156511" y="3503585"/>
            <a:ext cx="0" cy="2667927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1794686" y="3503585"/>
            <a:ext cx="0" cy="2667927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608581" y="7033565"/>
            <a:ext cx="10352300" cy="1887543"/>
          </a:xfrm>
          <a:custGeom>
            <a:avLst/>
            <a:gdLst/>
            <a:ahLst/>
            <a:cxnLst/>
            <a:rect l="l" t="t" r="r" b="b"/>
            <a:pathLst>
              <a:path w="10352300" h="1887543">
                <a:moveTo>
                  <a:pt x="0" y="0"/>
                </a:moveTo>
                <a:lnTo>
                  <a:pt x="10352301" y="0"/>
                </a:lnTo>
                <a:lnTo>
                  <a:pt x="10352301" y="1887544"/>
                </a:lnTo>
                <a:lnTo>
                  <a:pt x="0" y="1887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651847" y="7000509"/>
            <a:ext cx="5893971" cy="1920600"/>
          </a:xfrm>
          <a:custGeom>
            <a:avLst/>
            <a:gdLst/>
            <a:ahLst/>
            <a:cxnLst/>
            <a:rect l="l" t="t" r="r" b="b"/>
            <a:pathLst>
              <a:path w="5893971" h="1920600">
                <a:moveTo>
                  <a:pt x="0" y="0"/>
                </a:moveTo>
                <a:lnTo>
                  <a:pt x="5893971" y="0"/>
                </a:lnTo>
                <a:lnTo>
                  <a:pt x="5893971" y="1920600"/>
                </a:lnTo>
                <a:lnTo>
                  <a:pt x="0" y="192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419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UART_TX Verificataion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24149" y="4024003"/>
            <a:ext cx="136624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56073" y="4024003"/>
            <a:ext cx="136624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02211" y="4024003"/>
            <a:ext cx="136624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018215" y="4024003"/>
            <a:ext cx="136624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29224" y="4024003"/>
            <a:ext cx="136624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408923" y="4024003"/>
            <a:ext cx="136624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289039" y="4024003"/>
            <a:ext cx="119509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170673" y="4024003"/>
            <a:ext cx="119509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789798" y="4024003"/>
            <a:ext cx="119509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02712" y="2604351"/>
            <a:ext cx="3174173" cy="596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7"/>
              </a:lnSpc>
              <a:spcBef>
                <a:spcPct val="0"/>
              </a:spcBef>
            </a:pPr>
            <a:r>
              <a:rPr lang="en-US" sz="346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8'h64 == 8'd100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56479" y="6791079"/>
            <a:ext cx="10600032" cy="2391021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1439135" y="6765298"/>
            <a:ext cx="6239265" cy="2391021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836" y="311600"/>
            <a:ext cx="17584329" cy="9695385"/>
            <a:chOff x="0" y="0"/>
            <a:chExt cx="4631263" cy="2553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1263" cy="2553517"/>
            </a:xfrm>
            <a:custGeom>
              <a:avLst/>
              <a:gdLst/>
              <a:ahLst/>
              <a:cxnLst/>
              <a:rect l="l" t="t" r="r" b="b"/>
              <a:pathLst>
                <a:path w="4631263" h="2553517">
                  <a:moveTo>
                    <a:pt x="0" y="0"/>
                  </a:moveTo>
                  <a:lnTo>
                    <a:pt x="4631263" y="0"/>
                  </a:lnTo>
                  <a:lnTo>
                    <a:pt x="4631263" y="2553517"/>
                  </a:lnTo>
                  <a:lnTo>
                    <a:pt x="0" y="25535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1263" cy="260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51836" y="962025"/>
            <a:ext cx="1758432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608581" y="1792214"/>
            <a:ext cx="16468116" cy="2841774"/>
          </a:xfrm>
          <a:custGeom>
            <a:avLst/>
            <a:gdLst/>
            <a:ahLst/>
            <a:cxnLst/>
            <a:rect l="l" t="t" r="r" b="b"/>
            <a:pathLst>
              <a:path w="16468116" h="2841774">
                <a:moveTo>
                  <a:pt x="0" y="0"/>
                </a:moveTo>
                <a:lnTo>
                  <a:pt x="16468116" y="0"/>
                </a:lnTo>
                <a:lnTo>
                  <a:pt x="16468116" y="2841774"/>
                </a:lnTo>
                <a:lnTo>
                  <a:pt x="0" y="2841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507"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6441953" y="1773164"/>
            <a:ext cx="0" cy="2160699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H="1">
            <a:off x="7557638" y="1814373"/>
            <a:ext cx="0" cy="211949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8673323" y="1782689"/>
            <a:ext cx="19496" cy="2151174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9802482" y="1804848"/>
            <a:ext cx="0" cy="2129015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4329452" y="1773164"/>
            <a:ext cx="0" cy="2160699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H="1">
            <a:off x="10948756" y="1773164"/>
            <a:ext cx="0" cy="2160699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2058565" y="1804848"/>
            <a:ext cx="0" cy="2129015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3198135" y="1782689"/>
            <a:ext cx="0" cy="2151174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Freeform 17"/>
          <p:cNvSpPr/>
          <p:nvPr/>
        </p:nvSpPr>
        <p:spPr>
          <a:xfrm>
            <a:off x="937030" y="6306964"/>
            <a:ext cx="9690991" cy="2596260"/>
          </a:xfrm>
          <a:custGeom>
            <a:avLst/>
            <a:gdLst/>
            <a:ahLst/>
            <a:cxnLst/>
            <a:rect l="l" t="t" r="r" b="b"/>
            <a:pathLst>
              <a:path w="9690991" h="2596260">
                <a:moveTo>
                  <a:pt x="0" y="0"/>
                </a:moveTo>
                <a:lnTo>
                  <a:pt x="9690991" y="0"/>
                </a:lnTo>
                <a:lnTo>
                  <a:pt x="9690991" y="2596260"/>
                </a:lnTo>
                <a:lnTo>
                  <a:pt x="0" y="2596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581501" y="6218123"/>
            <a:ext cx="4345777" cy="2919819"/>
          </a:xfrm>
          <a:custGeom>
            <a:avLst/>
            <a:gdLst/>
            <a:ahLst/>
            <a:cxnLst/>
            <a:rect l="l" t="t" r="r" b="b"/>
            <a:pathLst>
              <a:path w="4345777" h="2919819">
                <a:moveTo>
                  <a:pt x="0" y="0"/>
                </a:moveTo>
                <a:lnTo>
                  <a:pt x="4345778" y="0"/>
                </a:lnTo>
                <a:lnTo>
                  <a:pt x="4345778" y="2919819"/>
                </a:lnTo>
                <a:lnTo>
                  <a:pt x="0" y="2919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UART_RX Verificataion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46111" y="2880361"/>
            <a:ext cx="136624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21545" y="2880361"/>
            <a:ext cx="136624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87241" y="2880361"/>
            <a:ext cx="136624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792386" y="2880361"/>
            <a:ext cx="119509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48469" y="2880361"/>
            <a:ext cx="119509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452532" y="2880361"/>
            <a:ext cx="119509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316513" y="2880361"/>
            <a:ext cx="119509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490391" y="2880361"/>
            <a:ext cx="119509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820891" y="3974970"/>
            <a:ext cx="3871929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send_data= 8'd213 (8'b11010101)</a:t>
            </a: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)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62000" y="5980686"/>
            <a:ext cx="9296169" cy="3157256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392653" y="5985932"/>
            <a:ext cx="4534625" cy="3500968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836" y="311600"/>
            <a:ext cx="17584329" cy="9695385"/>
            <a:chOff x="0" y="0"/>
            <a:chExt cx="4631263" cy="2553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1263" cy="2553517"/>
            </a:xfrm>
            <a:custGeom>
              <a:avLst/>
              <a:gdLst/>
              <a:ahLst/>
              <a:cxnLst/>
              <a:rect l="l" t="t" r="r" b="b"/>
              <a:pathLst>
                <a:path w="4631263" h="2553517">
                  <a:moveTo>
                    <a:pt x="0" y="0"/>
                  </a:moveTo>
                  <a:lnTo>
                    <a:pt x="4631263" y="0"/>
                  </a:lnTo>
                  <a:lnTo>
                    <a:pt x="4631263" y="2553517"/>
                  </a:lnTo>
                  <a:lnTo>
                    <a:pt x="0" y="25535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1263" cy="260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51836" y="962025"/>
            <a:ext cx="1758432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1191282" y="3897318"/>
            <a:ext cx="1579552" cy="0"/>
          </a:xfrm>
          <a:prstGeom prst="line">
            <a:avLst/>
          </a:prstGeom>
          <a:ln w="2857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673765" y="1487940"/>
            <a:ext cx="9976345" cy="4698480"/>
          </a:xfrm>
          <a:custGeom>
            <a:avLst/>
            <a:gdLst/>
            <a:ahLst/>
            <a:cxnLst/>
            <a:rect l="l" t="t" r="r" b="b"/>
            <a:pathLst>
              <a:path w="9976345" h="4698480">
                <a:moveTo>
                  <a:pt x="0" y="0"/>
                </a:moveTo>
                <a:lnTo>
                  <a:pt x="9976345" y="0"/>
                </a:lnTo>
                <a:lnTo>
                  <a:pt x="9976345" y="4698479"/>
                </a:lnTo>
                <a:lnTo>
                  <a:pt x="0" y="469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9806" b="-5864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069215" y="1560935"/>
            <a:ext cx="5659133" cy="5003413"/>
          </a:xfrm>
          <a:custGeom>
            <a:avLst/>
            <a:gdLst/>
            <a:ahLst/>
            <a:cxnLst/>
            <a:rect l="l" t="t" r="r" b="b"/>
            <a:pathLst>
              <a:path w="5659133" h="5003413">
                <a:moveTo>
                  <a:pt x="0" y="0"/>
                </a:moveTo>
                <a:lnTo>
                  <a:pt x="5659134" y="0"/>
                </a:lnTo>
                <a:lnTo>
                  <a:pt x="5659134" y="5003413"/>
                </a:lnTo>
                <a:lnTo>
                  <a:pt x="0" y="5003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7" r="-127"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8573755" y="4829174"/>
            <a:ext cx="40682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8573755" y="2815678"/>
            <a:ext cx="40682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8573755" y="4064016"/>
            <a:ext cx="40682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3689808" y="2896641"/>
            <a:ext cx="1579552" cy="0"/>
          </a:xfrm>
          <a:prstGeom prst="line">
            <a:avLst/>
          </a:prstGeom>
          <a:ln w="2857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906960" y="6771784"/>
            <a:ext cx="5331015" cy="2029329"/>
          </a:xfrm>
          <a:custGeom>
            <a:avLst/>
            <a:gdLst/>
            <a:ahLst/>
            <a:cxnLst/>
            <a:rect l="l" t="t" r="r" b="b"/>
            <a:pathLst>
              <a:path w="5331015" h="2029329">
                <a:moveTo>
                  <a:pt x="0" y="0"/>
                </a:moveTo>
                <a:lnTo>
                  <a:pt x="5331015" y="0"/>
                </a:lnTo>
                <a:lnTo>
                  <a:pt x="5331015" y="2029330"/>
                </a:lnTo>
                <a:lnTo>
                  <a:pt x="0" y="2029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UART_Tx + FIFO Verificataion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47335" y="7249761"/>
            <a:ext cx="10361114" cy="1664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2949" lvl="1" indent="-256474" algn="l">
              <a:lnSpc>
                <a:spcPts val="3326"/>
              </a:lnSpc>
              <a:buAutoNum type="arabicPeriod"/>
            </a:pPr>
            <a:r>
              <a:rPr lang="en-US" sz="2375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FULL이 발생하지 않는 이유 → !empty가 되자마자 tx_start가 발생하기 때문.</a:t>
            </a:r>
          </a:p>
          <a:p>
            <a:pPr marL="512949" lvl="1" indent="-256474" algn="l">
              <a:lnSpc>
                <a:spcPts val="3326"/>
              </a:lnSpc>
              <a:buAutoNum type="arabicPeriod"/>
            </a:pPr>
            <a:r>
              <a:rPr lang="en-US" sz="2375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tx_fdata는 write후 x로 만들었지만, tx_data는 이후 x가 되지 않는 이유 → mem에 있는 값을 읽어오기 때문.</a:t>
            </a:r>
          </a:p>
          <a:p>
            <a:pPr marL="512949" lvl="1" indent="-256474" algn="l">
              <a:lnSpc>
                <a:spcPts val="3326"/>
              </a:lnSpc>
              <a:spcBef>
                <a:spcPct val="0"/>
              </a:spcBef>
              <a:buAutoNum type="arabicPeriod"/>
            </a:pPr>
            <a:r>
              <a:rPr lang="en-US" sz="2375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기존 tx와 달라진 점 → !full 아닐 때의 clk에 동작하도록 하여 안정성 보장함.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896600" y="1380879"/>
            <a:ext cx="6239265" cy="5390905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79953" y="6391471"/>
            <a:ext cx="6059865" cy="2714429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836" y="311600"/>
            <a:ext cx="17584329" cy="9695385"/>
            <a:chOff x="0" y="0"/>
            <a:chExt cx="4631263" cy="2553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1263" cy="2553517"/>
            </a:xfrm>
            <a:custGeom>
              <a:avLst/>
              <a:gdLst/>
              <a:ahLst/>
              <a:cxnLst/>
              <a:rect l="l" t="t" r="r" b="b"/>
              <a:pathLst>
                <a:path w="4631263" h="2553517">
                  <a:moveTo>
                    <a:pt x="0" y="0"/>
                  </a:moveTo>
                  <a:lnTo>
                    <a:pt x="4631263" y="0"/>
                  </a:lnTo>
                  <a:lnTo>
                    <a:pt x="4631263" y="2553517"/>
                  </a:lnTo>
                  <a:lnTo>
                    <a:pt x="0" y="25535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1263" cy="260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51836" y="962025"/>
            <a:ext cx="1758432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8831199" y="6272756"/>
            <a:ext cx="1873833" cy="3010710"/>
          </a:xfrm>
          <a:prstGeom prst="line">
            <a:avLst/>
          </a:prstGeom>
          <a:ln w="95250" cap="flat">
            <a:solidFill>
              <a:srgbClr val="5170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608581" y="7363402"/>
            <a:ext cx="7874981" cy="2436273"/>
          </a:xfrm>
          <a:custGeom>
            <a:avLst/>
            <a:gdLst/>
            <a:ahLst/>
            <a:cxnLst/>
            <a:rect l="l" t="t" r="r" b="b"/>
            <a:pathLst>
              <a:path w="7874981" h="2436273">
                <a:moveTo>
                  <a:pt x="0" y="0"/>
                </a:moveTo>
                <a:lnTo>
                  <a:pt x="7874981" y="0"/>
                </a:lnTo>
                <a:lnTo>
                  <a:pt x="7874981" y="2436273"/>
                </a:lnTo>
                <a:lnTo>
                  <a:pt x="0" y="2436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31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76804" y="1618912"/>
            <a:ext cx="6611154" cy="4449013"/>
          </a:xfrm>
          <a:custGeom>
            <a:avLst/>
            <a:gdLst/>
            <a:ahLst/>
            <a:cxnLst/>
            <a:rect l="l" t="t" r="r" b="b"/>
            <a:pathLst>
              <a:path w="6611154" h="4449013">
                <a:moveTo>
                  <a:pt x="0" y="0"/>
                </a:moveTo>
                <a:lnTo>
                  <a:pt x="6611154" y="0"/>
                </a:lnTo>
                <a:lnTo>
                  <a:pt x="6611154" y="4449013"/>
                </a:lnTo>
                <a:lnTo>
                  <a:pt x="0" y="4449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44" t="-25849" r="-1044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8581" y="1439247"/>
            <a:ext cx="9039345" cy="4808344"/>
          </a:xfrm>
          <a:custGeom>
            <a:avLst/>
            <a:gdLst/>
            <a:ahLst/>
            <a:cxnLst/>
            <a:rect l="l" t="t" r="r" b="b"/>
            <a:pathLst>
              <a:path w="9039345" h="4808344">
                <a:moveTo>
                  <a:pt x="0" y="0"/>
                </a:moveTo>
                <a:lnTo>
                  <a:pt x="9039345" y="0"/>
                </a:lnTo>
                <a:lnTo>
                  <a:pt x="9039345" y="4808343"/>
                </a:lnTo>
                <a:lnTo>
                  <a:pt x="0" y="4808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611" r="-75956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08581" y="6371415"/>
            <a:ext cx="9039345" cy="991987"/>
          </a:xfrm>
          <a:custGeom>
            <a:avLst/>
            <a:gdLst/>
            <a:ahLst/>
            <a:cxnLst/>
            <a:rect l="l" t="t" r="r" b="b"/>
            <a:pathLst>
              <a:path w="9039345" h="991987">
                <a:moveTo>
                  <a:pt x="0" y="0"/>
                </a:moveTo>
                <a:lnTo>
                  <a:pt x="9039345" y="0"/>
                </a:lnTo>
                <a:lnTo>
                  <a:pt x="9039345" y="991987"/>
                </a:lnTo>
                <a:lnTo>
                  <a:pt x="0" y="991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514"/>
            </a:stretch>
          </a:blipFill>
        </p:spPr>
      </p:sp>
      <p:sp>
        <p:nvSpPr>
          <p:cNvPr id="13" name="AutoShape 13"/>
          <p:cNvSpPr/>
          <p:nvPr/>
        </p:nvSpPr>
        <p:spPr>
          <a:xfrm>
            <a:off x="10829332" y="3181431"/>
            <a:ext cx="1579552" cy="0"/>
          </a:xfrm>
          <a:prstGeom prst="line">
            <a:avLst/>
          </a:prstGeom>
          <a:ln w="2857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UART_Rx + FIFO Verificataion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38362" y="8464795"/>
            <a:ext cx="7289567" cy="1346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4684" lvl="1" indent="-207342" algn="l">
              <a:lnSpc>
                <a:spcPts val="2689"/>
              </a:lnSpc>
              <a:buAutoNum type="arabicPeriod"/>
            </a:pPr>
            <a:r>
              <a:rPr lang="en-US" sz="192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RUN은 50번이지만 Total이 31이 뜬 이유?</a:t>
            </a:r>
          </a:p>
          <a:p>
            <a:pPr marL="414684" lvl="1" indent="-207342" algn="just">
              <a:lnSpc>
                <a:spcPts val="2689"/>
              </a:lnSpc>
              <a:buAutoNum type="arabicPeriod"/>
            </a:pPr>
            <a:r>
              <a:rPr lang="en-US" sz="192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FULL이 발생하였을때, Rx_FIFO는 어떻게 동작하는가?</a:t>
            </a:r>
          </a:p>
          <a:p>
            <a:pPr marL="414684" lvl="1" indent="-207342" algn="just">
              <a:lnSpc>
                <a:spcPts val="2689"/>
              </a:lnSpc>
              <a:spcBef>
                <a:spcPct val="0"/>
              </a:spcBef>
              <a:buAutoNum type="arabicPeriod"/>
            </a:pPr>
            <a:r>
              <a:rPr lang="en-US" sz="192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기존 RX와 다른점 → rd값을 랜덤으로 발생시켜 FULL이 뜨는경우도 만들기 위해 rd 값이 1일때 mon가 실행되도록 event 제어.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81879" y="7778112"/>
            <a:ext cx="8249320" cy="2021564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156316" y="1638299"/>
            <a:ext cx="7141084" cy="4761691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Freeform 16"/>
          <p:cNvSpPr/>
          <p:nvPr/>
        </p:nvSpPr>
        <p:spPr>
          <a:xfrm>
            <a:off x="12900025" y="5754276"/>
            <a:ext cx="3773496" cy="2226264"/>
          </a:xfrm>
          <a:custGeom>
            <a:avLst/>
            <a:gdLst/>
            <a:ahLst/>
            <a:cxnLst/>
            <a:rect l="l" t="t" r="r" b="b"/>
            <a:pathLst>
              <a:path w="3773496" h="2226264">
                <a:moveTo>
                  <a:pt x="0" y="0"/>
                </a:moveTo>
                <a:lnTo>
                  <a:pt x="3773496" y="0"/>
                </a:lnTo>
                <a:lnTo>
                  <a:pt x="3773496" y="2226264"/>
                </a:lnTo>
                <a:lnTo>
                  <a:pt x="0" y="22262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9425"/>
            </a:stretch>
          </a:blipFill>
        </p:spPr>
      </p:sp>
      <p:sp>
        <p:nvSpPr>
          <p:cNvPr id="26" name="모서리가 둥근 직사각형 25"/>
          <p:cNvSpPr/>
          <p:nvPr/>
        </p:nvSpPr>
        <p:spPr>
          <a:xfrm>
            <a:off x="12900025" y="5694325"/>
            <a:ext cx="3806155" cy="2379840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767003" y="6346250"/>
            <a:ext cx="624397" cy="101715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901265" y="6308924"/>
            <a:ext cx="624397" cy="101715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836" y="311600"/>
            <a:ext cx="17584329" cy="9695385"/>
            <a:chOff x="0" y="0"/>
            <a:chExt cx="4631263" cy="2553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1263" cy="2553517"/>
            </a:xfrm>
            <a:custGeom>
              <a:avLst/>
              <a:gdLst/>
              <a:ahLst/>
              <a:cxnLst/>
              <a:rect l="l" t="t" r="r" b="b"/>
              <a:pathLst>
                <a:path w="4631263" h="2553517">
                  <a:moveTo>
                    <a:pt x="0" y="0"/>
                  </a:moveTo>
                  <a:lnTo>
                    <a:pt x="4631263" y="0"/>
                  </a:lnTo>
                  <a:lnTo>
                    <a:pt x="4631263" y="2553517"/>
                  </a:lnTo>
                  <a:lnTo>
                    <a:pt x="0" y="25535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1263" cy="260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51836" y="962025"/>
            <a:ext cx="1758432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7530901" y="4408235"/>
            <a:ext cx="2635019" cy="0"/>
          </a:xfrm>
          <a:prstGeom prst="line">
            <a:avLst/>
          </a:prstGeom>
          <a:ln w="95250" cap="flat">
            <a:solidFill>
              <a:srgbClr val="5170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Freeform 9"/>
          <p:cNvSpPr/>
          <p:nvPr/>
        </p:nvSpPr>
        <p:spPr>
          <a:xfrm>
            <a:off x="12883388" y="1166854"/>
            <a:ext cx="3671245" cy="7091464"/>
          </a:xfrm>
          <a:custGeom>
            <a:avLst/>
            <a:gdLst/>
            <a:ahLst/>
            <a:cxnLst/>
            <a:rect l="l" t="t" r="r" b="b"/>
            <a:pathLst>
              <a:path w="3671245" h="7091464">
                <a:moveTo>
                  <a:pt x="0" y="0"/>
                </a:moveTo>
                <a:lnTo>
                  <a:pt x="3671245" y="0"/>
                </a:lnTo>
                <a:lnTo>
                  <a:pt x="3671245" y="7091464"/>
                </a:lnTo>
                <a:lnTo>
                  <a:pt x="0" y="709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13245199" y="6104186"/>
            <a:ext cx="40682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098131" y="1462975"/>
            <a:ext cx="4079299" cy="6499222"/>
          </a:xfrm>
          <a:custGeom>
            <a:avLst/>
            <a:gdLst/>
            <a:ahLst/>
            <a:cxnLst/>
            <a:rect l="l" t="t" r="r" b="b"/>
            <a:pathLst>
              <a:path w="4079299" h="6499222">
                <a:moveTo>
                  <a:pt x="0" y="0"/>
                </a:moveTo>
                <a:lnTo>
                  <a:pt x="4079298" y="0"/>
                </a:lnTo>
                <a:lnTo>
                  <a:pt x="4079298" y="6499222"/>
                </a:lnTo>
                <a:lnTo>
                  <a:pt x="0" y="6499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UART_Rx + FIFO 설명 및 차이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39508" y="5721787"/>
            <a:ext cx="5107059" cy="2966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9106" lvl="1" indent="-234553" algn="just">
              <a:lnSpc>
                <a:spcPts val="3041"/>
              </a:lnSpc>
              <a:buAutoNum type="arabicPeriod"/>
            </a:pPr>
            <a:r>
              <a:rPr lang="en-US" sz="2172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start 비트를 만들어줌.</a:t>
            </a:r>
          </a:p>
          <a:p>
            <a:pPr marL="469106" lvl="1" indent="-234553" algn="just">
              <a:lnSpc>
                <a:spcPts val="3041"/>
              </a:lnSpc>
              <a:buAutoNum type="arabicPeriod"/>
            </a:pPr>
            <a:r>
              <a:rPr lang="en-US" sz="2172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send_data의 lsb부터 rx에 넣어줌.</a:t>
            </a:r>
          </a:p>
          <a:p>
            <a:pPr marL="469106" lvl="1" indent="-234553" algn="just">
              <a:lnSpc>
                <a:spcPts val="3041"/>
              </a:lnSpc>
              <a:buAutoNum type="arabicPeriod"/>
            </a:pPr>
            <a:r>
              <a:rPr lang="en-US" sz="2172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stop 비트를 만들기 위해 rx = 1.</a:t>
            </a:r>
          </a:p>
          <a:p>
            <a:pPr marL="469106" lvl="1" indent="-234553" algn="just">
              <a:lnSpc>
                <a:spcPts val="3041"/>
              </a:lnSpc>
              <a:buAutoNum type="arabicPeriod"/>
            </a:pPr>
            <a:r>
              <a:rPr lang="en-US" sz="217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randomize한 rd를 인터페이스에 연결하고 모니터를 실행.</a:t>
            </a:r>
          </a:p>
          <a:p>
            <a:pPr marL="469106" lvl="1" indent="-234553" algn="just">
              <a:lnSpc>
                <a:spcPts val="3041"/>
              </a:lnSpc>
              <a:buAutoNum type="arabicPeriod"/>
            </a:pPr>
            <a:r>
              <a:rPr lang="en-US" sz="217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그후 rd를 0으로 만듦.</a:t>
            </a:r>
            <a:r>
              <a:rPr lang="en-US" sz="2172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</a:p>
          <a:p>
            <a:pPr algn="l">
              <a:lnSpc>
                <a:spcPts val="2757"/>
              </a:lnSpc>
            </a:pPr>
            <a:endParaRPr lang="en-US" sz="2172">
              <a:solidFill>
                <a:srgbClr val="000000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  <a:p>
            <a:pPr algn="l">
              <a:lnSpc>
                <a:spcPts val="2757"/>
              </a:lnSpc>
              <a:spcBef>
                <a:spcPct val="0"/>
              </a:spcBef>
            </a:pPr>
            <a:endParaRPr lang="en-US" sz="2172">
              <a:solidFill>
                <a:srgbClr val="000000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803586" y="8631455"/>
            <a:ext cx="1006414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96784" y="8631455"/>
            <a:ext cx="1629015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RX+FIFO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93064" y="1166854"/>
            <a:ext cx="4364912" cy="7091464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498930" y="952500"/>
            <a:ext cx="4364912" cy="7405262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348680" y="6743700"/>
            <a:ext cx="3299520" cy="12184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3027158" y="6104186"/>
            <a:ext cx="3299520" cy="185801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2706" y="392761"/>
            <a:ext cx="17584329" cy="9695385"/>
            <a:chOff x="0" y="0"/>
            <a:chExt cx="4631263" cy="2553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1263" cy="2553517"/>
            </a:xfrm>
            <a:custGeom>
              <a:avLst/>
              <a:gdLst/>
              <a:ahLst/>
              <a:cxnLst/>
              <a:rect l="l" t="t" r="r" b="b"/>
              <a:pathLst>
                <a:path w="4631263" h="2553517">
                  <a:moveTo>
                    <a:pt x="0" y="0"/>
                  </a:moveTo>
                  <a:lnTo>
                    <a:pt x="4631263" y="0"/>
                  </a:lnTo>
                  <a:lnTo>
                    <a:pt x="4631263" y="2553517"/>
                  </a:lnTo>
                  <a:lnTo>
                    <a:pt x="0" y="25535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1263" cy="260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51836" y="962025"/>
            <a:ext cx="17645199" cy="8116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8088173" y="3263234"/>
            <a:ext cx="2300863" cy="0"/>
          </a:xfrm>
          <a:prstGeom prst="line">
            <a:avLst/>
          </a:prstGeom>
          <a:ln w="95250" cap="flat">
            <a:solidFill>
              <a:srgbClr val="5170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Freeform 9"/>
          <p:cNvSpPr/>
          <p:nvPr/>
        </p:nvSpPr>
        <p:spPr>
          <a:xfrm>
            <a:off x="1162328" y="1732282"/>
            <a:ext cx="6247844" cy="3157155"/>
          </a:xfrm>
          <a:custGeom>
            <a:avLst/>
            <a:gdLst/>
            <a:ahLst/>
            <a:cxnLst/>
            <a:rect l="l" t="t" r="r" b="b"/>
            <a:pathLst>
              <a:path w="6247844" h="3157155">
                <a:moveTo>
                  <a:pt x="0" y="0"/>
                </a:moveTo>
                <a:lnTo>
                  <a:pt x="6247844" y="0"/>
                </a:lnTo>
                <a:lnTo>
                  <a:pt x="6247844" y="3157155"/>
                </a:lnTo>
                <a:lnTo>
                  <a:pt x="0" y="31571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178856" y="1431364"/>
            <a:ext cx="5902618" cy="5618272"/>
          </a:xfrm>
          <a:custGeom>
            <a:avLst/>
            <a:gdLst/>
            <a:ahLst/>
            <a:cxnLst/>
            <a:rect l="l" t="t" r="r" b="b"/>
            <a:pathLst>
              <a:path w="5902618" h="5618272">
                <a:moveTo>
                  <a:pt x="0" y="0"/>
                </a:moveTo>
                <a:lnTo>
                  <a:pt x="5902618" y="0"/>
                </a:lnTo>
                <a:lnTo>
                  <a:pt x="5902618" y="5618272"/>
                </a:lnTo>
                <a:lnTo>
                  <a:pt x="0" y="5618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UART_Rx + FIFO 설명 및 차이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294956"/>
            <a:ext cx="8973642" cy="2886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9452" lvl="1" indent="-239726" algn="l">
              <a:lnSpc>
                <a:spcPts val="3108"/>
              </a:lnSpc>
              <a:buFont typeface="Arial"/>
              <a:buChar char="•"/>
            </a:pPr>
            <a:r>
              <a:rPr lang="en-US" sz="222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rx → rx_data랑 send_data를 비교</a:t>
            </a:r>
          </a:p>
          <a:p>
            <a:pPr algn="l">
              <a:lnSpc>
                <a:spcPts val="1429"/>
              </a:lnSpc>
            </a:pPr>
            <a:endParaRPr lang="en-US" sz="2220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479452" lvl="1" indent="-239726" algn="l">
              <a:lnSpc>
                <a:spcPts val="3108"/>
              </a:lnSpc>
              <a:buFont typeface="Arial"/>
              <a:buChar char="•"/>
            </a:pPr>
            <a:r>
              <a:rPr lang="en-US" sz="222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rx+fifo → fifo의 rdata랑 q에 send_data를 넣고 rd가 1일때 pop시켜 비교</a:t>
            </a:r>
          </a:p>
          <a:p>
            <a:pPr algn="l">
              <a:lnSpc>
                <a:spcPts val="1429"/>
              </a:lnSpc>
            </a:pPr>
            <a:endParaRPr lang="en-US" sz="2220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479452" lvl="1" indent="-239726" algn="l">
              <a:lnSpc>
                <a:spcPts val="3108"/>
              </a:lnSpc>
              <a:buFont typeface="Arial"/>
              <a:buChar char="•"/>
            </a:pPr>
            <a:r>
              <a:rPr lang="en-US" sz="222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rx+fjifo → 예상값 수신과 관찰값 비교를 forever를 각각한 이유: </a:t>
            </a:r>
          </a:p>
          <a:p>
            <a:pPr algn="l">
              <a:lnSpc>
                <a:spcPts val="1429"/>
              </a:lnSpc>
            </a:pPr>
            <a:endParaRPr lang="en-US" sz="2220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l">
              <a:lnSpc>
                <a:spcPts val="3108"/>
              </a:lnSpc>
            </a:pPr>
            <a:r>
              <a:rPr lang="en-US" sz="222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drv2scb_mbox.get(exp); → “예상값”이 들어올 때까지 블로킹.</a:t>
            </a:r>
          </a:p>
          <a:p>
            <a:pPr algn="l">
              <a:lnSpc>
                <a:spcPts val="3108"/>
              </a:lnSpc>
            </a:pPr>
            <a:r>
              <a:rPr lang="en-US" sz="222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mon2scb_mbox.get(act); → “관찰값(실측)”이 들어올 때까지 블로킹.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1651498" y="3849901"/>
            <a:ext cx="40682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3906440" y="5463106"/>
            <a:ext cx="74176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11274" y="7674572"/>
            <a:ext cx="1404926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RX+FIFO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92887" y="1243438"/>
            <a:ext cx="7195285" cy="3976262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779462" y="1172196"/>
            <a:ext cx="6517938" cy="6181104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348680" y="1908271"/>
            <a:ext cx="3299520" cy="117783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330880" y="1832070"/>
            <a:ext cx="4290120" cy="79683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1353800" y="3864333"/>
            <a:ext cx="3657600" cy="120657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836" y="311600"/>
            <a:ext cx="17710532" cy="9695385"/>
            <a:chOff x="0" y="0"/>
            <a:chExt cx="4664502" cy="2553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4502" cy="2553517"/>
            </a:xfrm>
            <a:custGeom>
              <a:avLst/>
              <a:gdLst/>
              <a:ahLst/>
              <a:cxnLst/>
              <a:rect l="l" t="t" r="r" b="b"/>
              <a:pathLst>
                <a:path w="4664502" h="2553517">
                  <a:moveTo>
                    <a:pt x="0" y="0"/>
                  </a:moveTo>
                  <a:lnTo>
                    <a:pt x="4664502" y="0"/>
                  </a:lnTo>
                  <a:lnTo>
                    <a:pt x="4664502" y="2553517"/>
                  </a:lnTo>
                  <a:lnTo>
                    <a:pt x="0" y="25535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64502" cy="260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51836" y="962025"/>
            <a:ext cx="17710532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757531" y="7859623"/>
            <a:ext cx="6623630" cy="1207692"/>
          </a:xfrm>
          <a:custGeom>
            <a:avLst/>
            <a:gdLst/>
            <a:ahLst/>
            <a:cxnLst/>
            <a:rect l="l" t="t" r="r" b="b"/>
            <a:pathLst>
              <a:path w="6623630" h="1207692">
                <a:moveTo>
                  <a:pt x="0" y="0"/>
                </a:moveTo>
                <a:lnTo>
                  <a:pt x="6623630" y="0"/>
                </a:lnTo>
                <a:lnTo>
                  <a:pt x="6623630" y="1207692"/>
                </a:lnTo>
                <a:lnTo>
                  <a:pt x="0" y="1207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73036" y="1655239"/>
            <a:ext cx="6792619" cy="1198405"/>
          </a:xfrm>
          <a:custGeom>
            <a:avLst/>
            <a:gdLst/>
            <a:ahLst/>
            <a:cxnLst/>
            <a:rect l="l" t="t" r="r" b="b"/>
            <a:pathLst>
              <a:path w="6792619" h="1198405">
                <a:moveTo>
                  <a:pt x="0" y="0"/>
                </a:moveTo>
                <a:lnTo>
                  <a:pt x="6792620" y="0"/>
                </a:lnTo>
                <a:lnTo>
                  <a:pt x="6792620" y="1198405"/>
                </a:lnTo>
                <a:lnTo>
                  <a:pt x="0" y="1198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448" r="-2035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902211" y="4024003"/>
            <a:ext cx="136624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29224" y="4024003"/>
            <a:ext cx="136624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70673" y="4024003"/>
            <a:ext cx="119509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89798" y="4024003"/>
            <a:ext cx="119509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</a:t>
            </a:r>
          </a:p>
        </p:txBody>
      </p:sp>
      <p:sp>
        <p:nvSpPr>
          <p:cNvPr id="14" name="Freeform 14"/>
          <p:cNvSpPr/>
          <p:nvPr/>
        </p:nvSpPr>
        <p:spPr>
          <a:xfrm>
            <a:off x="673036" y="4910458"/>
            <a:ext cx="6744502" cy="1411194"/>
          </a:xfrm>
          <a:custGeom>
            <a:avLst/>
            <a:gdLst/>
            <a:ahLst/>
            <a:cxnLst/>
            <a:rect l="l" t="t" r="r" b="b"/>
            <a:pathLst>
              <a:path w="6744502" h="1411194">
                <a:moveTo>
                  <a:pt x="0" y="0"/>
                </a:moveTo>
                <a:lnTo>
                  <a:pt x="6744502" y="0"/>
                </a:lnTo>
                <a:lnTo>
                  <a:pt x="6744502" y="1411194"/>
                </a:lnTo>
                <a:lnTo>
                  <a:pt x="0" y="1411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61" b="-1261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408923" y="4024003"/>
            <a:ext cx="136624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</a:t>
            </a:r>
          </a:p>
        </p:txBody>
      </p:sp>
      <p:sp>
        <p:nvSpPr>
          <p:cNvPr id="17" name="Freeform 17"/>
          <p:cNvSpPr/>
          <p:nvPr/>
        </p:nvSpPr>
        <p:spPr>
          <a:xfrm>
            <a:off x="7789965" y="2414504"/>
            <a:ext cx="10045677" cy="3741360"/>
          </a:xfrm>
          <a:custGeom>
            <a:avLst/>
            <a:gdLst/>
            <a:ahLst/>
            <a:cxnLst/>
            <a:rect l="l" t="t" r="r" b="b"/>
            <a:pathLst>
              <a:path w="10045677" h="3741360">
                <a:moveTo>
                  <a:pt x="0" y="0"/>
                </a:moveTo>
                <a:lnTo>
                  <a:pt x="10045677" y="0"/>
                </a:lnTo>
                <a:lnTo>
                  <a:pt x="10045677" y="3741360"/>
                </a:lnTo>
                <a:lnTo>
                  <a:pt x="0" y="37413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98" r="-2081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UART_TX Trouble shooting</a:t>
            </a:r>
          </a:p>
        </p:txBody>
      </p:sp>
      <p:sp>
        <p:nvSpPr>
          <p:cNvPr id="21" name="AutoShape 21"/>
          <p:cNvSpPr/>
          <p:nvPr/>
        </p:nvSpPr>
        <p:spPr>
          <a:xfrm flipV="1">
            <a:off x="7465656" y="6155864"/>
            <a:ext cx="429294" cy="1445793"/>
          </a:xfrm>
          <a:prstGeom prst="line">
            <a:avLst/>
          </a:prstGeom>
          <a:ln w="95250" cap="flat">
            <a:solidFill>
              <a:srgbClr val="5170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3997662" y="3367661"/>
            <a:ext cx="0" cy="1182795"/>
          </a:xfrm>
          <a:prstGeom prst="line">
            <a:avLst/>
          </a:prstGeom>
          <a:ln w="95250" cap="flat">
            <a:solidFill>
              <a:srgbClr val="5170FF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V="1">
            <a:off x="3997662" y="6707494"/>
            <a:ext cx="0" cy="724274"/>
          </a:xfrm>
          <a:prstGeom prst="line">
            <a:avLst/>
          </a:prstGeom>
          <a:ln w="95250" cap="flat">
            <a:solidFill>
              <a:srgbClr val="5170FF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7894949" y="7282350"/>
            <a:ext cx="10003167" cy="197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9437" lvl="1" indent="-224719" algn="l">
              <a:lnSpc>
                <a:spcPts val="2914"/>
              </a:lnSpc>
              <a:buFont typeface="Arial"/>
              <a:buChar char="•"/>
            </a:pPr>
            <a:r>
              <a:rPr lang="en-US" sz="2081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기존의 SCB 타이밍은 STOP에서 비교하기에 txbusy가 1이 뜸.</a:t>
            </a:r>
          </a:p>
          <a:p>
            <a:pPr algn="l">
              <a:lnSpc>
                <a:spcPts val="2914"/>
              </a:lnSpc>
            </a:pPr>
            <a:r>
              <a:rPr lang="en-US" sz="2081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→ STOP이 끝난 IDLE 상태일 때 SCB에서 값을 비교하도록 하여 tx_busy = 0</a:t>
            </a:r>
          </a:p>
          <a:p>
            <a:pPr algn="l">
              <a:lnSpc>
                <a:spcPts val="1374"/>
              </a:lnSpc>
            </a:pPr>
            <a:endParaRPr lang="en-US" sz="2081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449437" lvl="1" indent="-224719" algn="l">
              <a:lnSpc>
                <a:spcPts val="2914"/>
              </a:lnSpc>
              <a:buFont typeface="Arial"/>
              <a:buChar char="•"/>
            </a:pPr>
            <a:r>
              <a:rPr lang="en-US" sz="2081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MON가 DRV보다 먼저 뜨는 이유는 현재 DRV와 MON사이에는 이벤트로 제어하지 않아 MON에서의 time 길이가 짧았기 때문.</a:t>
            </a:r>
          </a:p>
          <a:p>
            <a:pPr algn="l">
              <a:lnSpc>
                <a:spcPts val="2914"/>
              </a:lnSpc>
            </a:pPr>
            <a:r>
              <a:rPr lang="en-US" sz="2081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→ #(BIT_TIME/2)를 추가: 중앙값을 읽기 위해 START 비트 타임을 짧게 주어 이를 보완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10418" y="1379231"/>
            <a:ext cx="7195285" cy="1874584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523118" y="4838551"/>
            <a:ext cx="7195285" cy="1874584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23117" y="7613636"/>
            <a:ext cx="7195285" cy="1874584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7680303" y="2328502"/>
            <a:ext cx="10217813" cy="3993150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836" y="311600"/>
            <a:ext cx="17710532" cy="9695385"/>
            <a:chOff x="0" y="0"/>
            <a:chExt cx="4664502" cy="2553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4502" cy="2553517"/>
            </a:xfrm>
            <a:custGeom>
              <a:avLst/>
              <a:gdLst/>
              <a:ahLst/>
              <a:cxnLst/>
              <a:rect l="l" t="t" r="r" b="b"/>
              <a:pathLst>
                <a:path w="4664502" h="2553517">
                  <a:moveTo>
                    <a:pt x="0" y="0"/>
                  </a:moveTo>
                  <a:lnTo>
                    <a:pt x="4664502" y="0"/>
                  </a:lnTo>
                  <a:lnTo>
                    <a:pt x="4664502" y="2553517"/>
                  </a:lnTo>
                  <a:lnTo>
                    <a:pt x="0" y="25535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64502" cy="260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51836" y="962025"/>
            <a:ext cx="17710532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902211" y="4024003"/>
            <a:ext cx="136624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29224" y="4024003"/>
            <a:ext cx="136624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70673" y="4024003"/>
            <a:ext cx="119509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89798" y="4024003"/>
            <a:ext cx="119509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08923" y="4024003"/>
            <a:ext cx="136624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</a:t>
            </a:r>
          </a:p>
        </p:txBody>
      </p:sp>
      <p:sp>
        <p:nvSpPr>
          <p:cNvPr id="15" name="AutoShape 15"/>
          <p:cNvSpPr/>
          <p:nvPr/>
        </p:nvSpPr>
        <p:spPr>
          <a:xfrm flipH="1" flipV="1">
            <a:off x="9319156" y="4076700"/>
            <a:ext cx="0" cy="625139"/>
          </a:xfrm>
          <a:prstGeom prst="line">
            <a:avLst/>
          </a:prstGeom>
          <a:ln w="95250" cap="flat">
            <a:solidFill>
              <a:srgbClr val="5170FF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>
            <a:off x="5723326" y="1600941"/>
            <a:ext cx="3633931" cy="2470686"/>
          </a:xfrm>
          <a:custGeom>
            <a:avLst/>
            <a:gdLst/>
            <a:ahLst/>
            <a:cxnLst/>
            <a:rect l="l" t="t" r="r" b="b"/>
            <a:pathLst>
              <a:path w="3633931" h="2470686">
                <a:moveTo>
                  <a:pt x="0" y="0"/>
                </a:moveTo>
                <a:lnTo>
                  <a:pt x="3633932" y="0"/>
                </a:lnTo>
                <a:lnTo>
                  <a:pt x="3633932" y="2470687"/>
                </a:lnTo>
                <a:lnTo>
                  <a:pt x="0" y="2470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4237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338923" y="1541222"/>
            <a:ext cx="6871861" cy="2544534"/>
          </a:xfrm>
          <a:custGeom>
            <a:avLst/>
            <a:gdLst/>
            <a:ahLst/>
            <a:cxnLst/>
            <a:rect l="l" t="t" r="r" b="b"/>
            <a:pathLst>
              <a:path w="6871861" h="2544534">
                <a:moveTo>
                  <a:pt x="0" y="0"/>
                </a:moveTo>
                <a:lnTo>
                  <a:pt x="6871861" y="0"/>
                </a:lnTo>
                <a:lnTo>
                  <a:pt x="6871861" y="2544533"/>
                </a:lnTo>
                <a:lnTo>
                  <a:pt x="0" y="25445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29457" y="2000670"/>
            <a:ext cx="3402317" cy="1899238"/>
          </a:xfrm>
          <a:custGeom>
            <a:avLst/>
            <a:gdLst/>
            <a:ahLst/>
            <a:cxnLst/>
            <a:rect l="l" t="t" r="r" b="b"/>
            <a:pathLst>
              <a:path w="3402317" h="1899238">
                <a:moveTo>
                  <a:pt x="0" y="0"/>
                </a:moveTo>
                <a:lnTo>
                  <a:pt x="3402316" y="0"/>
                </a:lnTo>
                <a:lnTo>
                  <a:pt x="3402316" y="1899239"/>
                </a:lnTo>
                <a:lnTo>
                  <a:pt x="0" y="1899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3867" y="5246142"/>
            <a:ext cx="3773496" cy="2226264"/>
          </a:xfrm>
          <a:custGeom>
            <a:avLst/>
            <a:gdLst/>
            <a:ahLst/>
            <a:cxnLst/>
            <a:rect l="l" t="t" r="r" b="b"/>
            <a:pathLst>
              <a:path w="3773496" h="2226264">
                <a:moveTo>
                  <a:pt x="0" y="0"/>
                </a:moveTo>
                <a:lnTo>
                  <a:pt x="3773496" y="0"/>
                </a:lnTo>
                <a:lnTo>
                  <a:pt x="3773496" y="2226264"/>
                </a:lnTo>
                <a:lnTo>
                  <a:pt x="0" y="22262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9425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614750" y="5159293"/>
            <a:ext cx="3529250" cy="2307587"/>
          </a:xfrm>
          <a:custGeom>
            <a:avLst/>
            <a:gdLst/>
            <a:ahLst/>
            <a:cxnLst/>
            <a:rect l="l" t="t" r="r" b="b"/>
            <a:pathLst>
              <a:path w="3529250" h="2307587">
                <a:moveTo>
                  <a:pt x="0" y="0"/>
                </a:moveTo>
                <a:lnTo>
                  <a:pt x="3529250" y="0"/>
                </a:lnTo>
                <a:lnTo>
                  <a:pt x="3529250" y="2307586"/>
                </a:lnTo>
                <a:lnTo>
                  <a:pt x="0" y="2307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556254" y="5189055"/>
            <a:ext cx="6343847" cy="2248062"/>
          </a:xfrm>
          <a:custGeom>
            <a:avLst/>
            <a:gdLst/>
            <a:ahLst/>
            <a:cxnLst/>
            <a:rect l="l" t="t" r="r" b="b"/>
            <a:pathLst>
              <a:path w="6343847" h="2248062">
                <a:moveTo>
                  <a:pt x="0" y="0"/>
                </a:moveTo>
                <a:lnTo>
                  <a:pt x="6343846" y="0"/>
                </a:lnTo>
                <a:lnTo>
                  <a:pt x="6343846" y="2248062"/>
                </a:lnTo>
                <a:lnTo>
                  <a:pt x="0" y="22480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UART_RX+FIFO Trouble shooting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8173825"/>
            <a:ext cx="16167835" cy="161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9437" lvl="1" indent="-224719" algn="l">
              <a:lnSpc>
                <a:spcPts val="2914"/>
              </a:lnSpc>
              <a:buFont typeface="Arial"/>
              <a:buChar char="•"/>
            </a:pPr>
            <a:r>
              <a:rPr lang="en-US" sz="2081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Match와 pass가 안뜨는 이유: rd =1일때 scb비교를 하는데, 클럭을 만들고 모니터 트리거를 하면 rd = 0이므로 항상 실행하지 못함. 따라서 모니터 트리거 후 rd값을 0으로 변경.</a:t>
            </a:r>
          </a:p>
          <a:p>
            <a:pPr algn="l">
              <a:lnSpc>
                <a:spcPts val="1374"/>
              </a:lnSpc>
            </a:pPr>
            <a:endParaRPr lang="en-US" sz="2081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449437" lvl="1" indent="-224719" algn="l">
              <a:lnSpc>
                <a:spcPts val="2914"/>
              </a:lnSpc>
              <a:buFont typeface="Arial"/>
              <a:buChar char="•"/>
            </a:pPr>
            <a:r>
              <a:rPr lang="en-US" sz="2081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MON가 DRV보다 먼저 뜨는 이유는 현재 DRV와 MON사이에는 이벤트로 제어하지만 타이밍이 같아 생기는 현상. 따라서 MON를 display하기전 posedge clk으로 여유를 줌.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43867" y="1326274"/>
            <a:ext cx="866180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수정 전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3867" y="4761230"/>
            <a:ext cx="866180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수정 후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56479" y="1138500"/>
            <a:ext cx="16969521" cy="2947256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556479" y="4686300"/>
            <a:ext cx="16969521" cy="2947256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563561" y="4187554"/>
            <a:ext cx="849143" cy="704277"/>
            <a:chOff x="0" y="0"/>
            <a:chExt cx="223643" cy="1854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96450" y="4187554"/>
            <a:ext cx="849143" cy="704277"/>
            <a:chOff x="0" y="0"/>
            <a:chExt cx="223643" cy="1854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63561" y="5207563"/>
            <a:ext cx="849143" cy="704277"/>
            <a:chOff x="0" y="0"/>
            <a:chExt cx="223643" cy="1854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96450" y="5207563"/>
            <a:ext cx="849143" cy="704277"/>
            <a:chOff x="0" y="0"/>
            <a:chExt cx="223643" cy="1854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563561" y="6196682"/>
            <a:ext cx="849143" cy="704277"/>
            <a:chOff x="0" y="0"/>
            <a:chExt cx="223643" cy="1854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96450" y="6196682"/>
            <a:ext cx="849143" cy="704277"/>
            <a:chOff x="0" y="0"/>
            <a:chExt cx="223643" cy="18548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79057" y="7207813"/>
            <a:ext cx="849143" cy="704277"/>
            <a:chOff x="0" y="0"/>
            <a:chExt cx="223643" cy="1854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62818" y="4320618"/>
            <a:ext cx="388633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 &amp; 필요성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398211" y="4339668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398215" y="5337665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62822" y="5318615"/>
            <a:ext cx="388633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목표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398215" y="6348796"/>
            <a:ext cx="121082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106537" y="6120196"/>
            <a:ext cx="3842620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SystemVerilog 검증 VS 시뮬레이션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98215" y="7359927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062822" y="7131327"/>
            <a:ext cx="3886334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검증 시나리오 &amp; 다이어그램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338853" y="4359552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338848" y="5359677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338853" y="6359802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07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003460" y="4340502"/>
            <a:ext cx="388633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검증 결과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003455" y="5340627"/>
            <a:ext cx="388633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10000진 Counter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003460" y="6340752"/>
            <a:ext cx="388633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Trouble Shooting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55723" y="97190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SystemVerilog Project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18445" y="720943"/>
            <a:ext cx="14251109" cy="9566057"/>
          </a:xfrm>
          <a:custGeom>
            <a:avLst/>
            <a:gdLst/>
            <a:ahLst/>
            <a:cxnLst/>
            <a:rect l="l" t="t" r="r" b="b"/>
            <a:pathLst>
              <a:path w="14251109" h="9566057">
                <a:moveTo>
                  <a:pt x="0" y="0"/>
                </a:moveTo>
                <a:lnTo>
                  <a:pt x="14251110" y="0"/>
                </a:lnTo>
                <a:lnTo>
                  <a:pt x="14251110" y="9566057"/>
                </a:lnTo>
                <a:lnTo>
                  <a:pt x="0" y="9566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21026" y="144747"/>
            <a:ext cx="6773635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FIFO Verificataion Diagram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18445" y="720943"/>
            <a:ext cx="14251109" cy="9566057"/>
          </a:xfrm>
          <a:custGeom>
            <a:avLst/>
            <a:gdLst/>
            <a:ahLst/>
            <a:cxnLst/>
            <a:rect l="l" t="t" r="r" b="b"/>
            <a:pathLst>
              <a:path w="14251109" h="9566057">
                <a:moveTo>
                  <a:pt x="0" y="0"/>
                </a:moveTo>
                <a:lnTo>
                  <a:pt x="14251110" y="0"/>
                </a:lnTo>
                <a:lnTo>
                  <a:pt x="14251110" y="9566057"/>
                </a:lnTo>
                <a:lnTo>
                  <a:pt x="0" y="9566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21026" y="144747"/>
            <a:ext cx="6773635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FIFO Verificataion Diagram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819240" y="4720492"/>
            <a:ext cx="6551361" cy="1842429"/>
            <a:chOff x="0" y="0"/>
            <a:chExt cx="1725461" cy="4852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25461" cy="485249"/>
            </a:xfrm>
            <a:custGeom>
              <a:avLst/>
              <a:gdLst/>
              <a:ahLst/>
              <a:cxnLst/>
              <a:rect l="l" t="t" r="r" b="b"/>
              <a:pathLst>
                <a:path w="1725461" h="485249">
                  <a:moveTo>
                    <a:pt x="0" y="0"/>
                  </a:moveTo>
                  <a:lnTo>
                    <a:pt x="1725461" y="0"/>
                  </a:lnTo>
                  <a:lnTo>
                    <a:pt x="1725461" y="485249"/>
                  </a:lnTo>
                  <a:lnTo>
                    <a:pt x="0" y="48524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725461" cy="532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9240" y="4858181"/>
            <a:ext cx="6328286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transaction 객체를 생성하고, push, pop, wData(입력 데이터)를 랜덤으로 결정</a:t>
            </a: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생성된 transaction을 Driver에게 메일박스로 전달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5799377" y="2324100"/>
            <a:ext cx="2506424" cy="1874584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734800" y="6667500"/>
            <a:ext cx="381000" cy="228600"/>
          </a:xfrm>
          <a:prstGeom prst="rect">
            <a:avLst/>
          </a:prstGeom>
          <a:solidFill>
            <a:srgbClr val="60A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18445" y="720943"/>
            <a:ext cx="14251109" cy="9566057"/>
          </a:xfrm>
          <a:custGeom>
            <a:avLst/>
            <a:gdLst/>
            <a:ahLst/>
            <a:cxnLst/>
            <a:rect l="l" t="t" r="r" b="b"/>
            <a:pathLst>
              <a:path w="14251109" h="9566057">
                <a:moveTo>
                  <a:pt x="0" y="0"/>
                </a:moveTo>
                <a:lnTo>
                  <a:pt x="14251110" y="0"/>
                </a:lnTo>
                <a:lnTo>
                  <a:pt x="14251110" y="9566057"/>
                </a:lnTo>
                <a:lnTo>
                  <a:pt x="0" y="9566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21026" y="144747"/>
            <a:ext cx="6773635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FIFO Verificataion Diagram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684444" y="5782278"/>
            <a:ext cx="6551361" cy="1388893"/>
            <a:chOff x="0" y="0"/>
            <a:chExt cx="1725461" cy="3657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25461" cy="365799"/>
            </a:xfrm>
            <a:custGeom>
              <a:avLst/>
              <a:gdLst/>
              <a:ahLst/>
              <a:cxnLst/>
              <a:rect l="l" t="t" r="r" b="b"/>
              <a:pathLst>
                <a:path w="1725461" h="365799">
                  <a:moveTo>
                    <a:pt x="0" y="0"/>
                  </a:moveTo>
                  <a:lnTo>
                    <a:pt x="1725461" y="0"/>
                  </a:lnTo>
                  <a:lnTo>
                    <a:pt x="1725461" y="365799"/>
                  </a:lnTo>
                  <a:lnTo>
                    <a:pt x="0" y="36579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725461" cy="41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622598" y="5871252"/>
            <a:ext cx="6328286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Generator가 만든 데이터를 interface 에 전달</a:t>
            </a: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Monitor에게 신호를 보냈으니 상태를 확인하기 위해 mon_next_event 이벤트를 발생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5831253" y="5296586"/>
            <a:ext cx="2398347" cy="2361513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18445" y="720943"/>
            <a:ext cx="14251109" cy="9566057"/>
          </a:xfrm>
          <a:custGeom>
            <a:avLst/>
            <a:gdLst/>
            <a:ahLst/>
            <a:cxnLst/>
            <a:rect l="l" t="t" r="r" b="b"/>
            <a:pathLst>
              <a:path w="14251109" h="9566057">
                <a:moveTo>
                  <a:pt x="0" y="0"/>
                </a:moveTo>
                <a:lnTo>
                  <a:pt x="14251110" y="0"/>
                </a:lnTo>
                <a:lnTo>
                  <a:pt x="14251110" y="9566057"/>
                </a:lnTo>
                <a:lnTo>
                  <a:pt x="0" y="9566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21026" y="144747"/>
            <a:ext cx="6773635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FIFO Verificataion Diagram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757394" y="6307184"/>
            <a:ext cx="6551361" cy="925050"/>
            <a:chOff x="0" y="0"/>
            <a:chExt cx="1725461" cy="2436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25461" cy="243634"/>
            </a:xfrm>
            <a:custGeom>
              <a:avLst/>
              <a:gdLst/>
              <a:ahLst/>
              <a:cxnLst/>
              <a:rect l="l" t="t" r="r" b="b"/>
              <a:pathLst>
                <a:path w="1725461" h="243634">
                  <a:moveTo>
                    <a:pt x="0" y="0"/>
                  </a:moveTo>
                  <a:lnTo>
                    <a:pt x="1725461" y="0"/>
                  </a:lnTo>
                  <a:lnTo>
                    <a:pt x="1725461" y="243634"/>
                  </a:lnTo>
                  <a:lnTo>
                    <a:pt x="0" y="243634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725461" cy="291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695548" y="6377108"/>
            <a:ext cx="6328286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샘플링한 모든 정보를 하나의 transaction 객체에 담아 Scoreboard로 전달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0509571" y="5357650"/>
            <a:ext cx="2485090" cy="2757650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734800" y="6667500"/>
            <a:ext cx="381000" cy="228600"/>
          </a:xfrm>
          <a:prstGeom prst="rect">
            <a:avLst/>
          </a:prstGeom>
          <a:solidFill>
            <a:srgbClr val="60A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18445" y="720943"/>
            <a:ext cx="14251109" cy="9566057"/>
          </a:xfrm>
          <a:custGeom>
            <a:avLst/>
            <a:gdLst/>
            <a:ahLst/>
            <a:cxnLst/>
            <a:rect l="l" t="t" r="r" b="b"/>
            <a:pathLst>
              <a:path w="14251109" h="9566057">
                <a:moveTo>
                  <a:pt x="0" y="0"/>
                </a:moveTo>
                <a:lnTo>
                  <a:pt x="14251110" y="0"/>
                </a:lnTo>
                <a:lnTo>
                  <a:pt x="14251110" y="9566057"/>
                </a:lnTo>
                <a:lnTo>
                  <a:pt x="0" y="9566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21026" y="144747"/>
            <a:ext cx="6773635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FIFO Verificataion Diagram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406138" y="4379657"/>
            <a:ext cx="6551361" cy="1357970"/>
            <a:chOff x="0" y="0"/>
            <a:chExt cx="1725461" cy="3576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25461" cy="357655"/>
            </a:xfrm>
            <a:custGeom>
              <a:avLst/>
              <a:gdLst/>
              <a:ahLst/>
              <a:cxnLst/>
              <a:rect l="l" t="t" r="r" b="b"/>
              <a:pathLst>
                <a:path w="1725461" h="357655">
                  <a:moveTo>
                    <a:pt x="0" y="0"/>
                  </a:moveTo>
                  <a:lnTo>
                    <a:pt x="1725461" y="0"/>
                  </a:lnTo>
                  <a:lnTo>
                    <a:pt x="1725461" y="357655"/>
                  </a:lnTo>
                  <a:lnTo>
                    <a:pt x="0" y="35765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725461" cy="405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344292" y="4449581"/>
            <a:ext cx="6328286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예상 결과와 read Data를 비교 후 결과에 따라 Pass/Fail 카운트를 증가시키고, Generator에게 event 신호를 보냄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9982200" y="2262402"/>
            <a:ext cx="3810000" cy="1738098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836" y="295808"/>
            <a:ext cx="17710532" cy="9695385"/>
            <a:chOff x="0" y="0"/>
            <a:chExt cx="4664502" cy="2553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4502" cy="2553517"/>
            </a:xfrm>
            <a:custGeom>
              <a:avLst/>
              <a:gdLst/>
              <a:ahLst/>
              <a:cxnLst/>
              <a:rect l="l" t="t" r="r" b="b"/>
              <a:pathLst>
                <a:path w="4664502" h="2553517">
                  <a:moveTo>
                    <a:pt x="0" y="0"/>
                  </a:moveTo>
                  <a:lnTo>
                    <a:pt x="4664502" y="0"/>
                  </a:lnTo>
                  <a:lnTo>
                    <a:pt x="4664502" y="2553517"/>
                  </a:lnTo>
                  <a:lnTo>
                    <a:pt x="0" y="25535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64502" cy="260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51836" y="946232"/>
            <a:ext cx="17710532" cy="15793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535591" y="4881622"/>
            <a:ext cx="10667237" cy="1865655"/>
          </a:xfrm>
          <a:custGeom>
            <a:avLst/>
            <a:gdLst/>
            <a:ahLst/>
            <a:cxnLst/>
            <a:rect l="l" t="t" r="r" b="b"/>
            <a:pathLst>
              <a:path w="10667237" h="1865655">
                <a:moveTo>
                  <a:pt x="0" y="0"/>
                </a:moveTo>
                <a:lnTo>
                  <a:pt x="10667238" y="0"/>
                </a:lnTo>
                <a:lnTo>
                  <a:pt x="10667238" y="1865656"/>
                </a:lnTo>
                <a:lnTo>
                  <a:pt x="0" y="1865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57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021183" y="4824472"/>
            <a:ext cx="1909977" cy="1567242"/>
            <a:chOff x="0" y="0"/>
            <a:chExt cx="503039" cy="4127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3039" cy="412772"/>
            </a:xfrm>
            <a:custGeom>
              <a:avLst/>
              <a:gdLst/>
              <a:ahLst/>
              <a:cxnLst/>
              <a:rect l="l" t="t" r="r" b="b"/>
              <a:pathLst>
                <a:path w="503039" h="412772">
                  <a:moveTo>
                    <a:pt x="0" y="0"/>
                  </a:moveTo>
                  <a:lnTo>
                    <a:pt x="503039" y="0"/>
                  </a:lnTo>
                  <a:lnTo>
                    <a:pt x="503039" y="412772"/>
                  </a:lnTo>
                  <a:lnTo>
                    <a:pt x="0" y="412772"/>
                  </a:lnTo>
                  <a:close/>
                </a:path>
              </a:pathLst>
            </a:custGeom>
            <a:solidFill>
              <a:srgbClr val="FFDE59">
                <a:alpha val="2980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503039" cy="460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535591" y="1174520"/>
            <a:ext cx="17206696" cy="3613406"/>
          </a:xfrm>
          <a:custGeom>
            <a:avLst/>
            <a:gdLst/>
            <a:ahLst/>
            <a:cxnLst/>
            <a:rect l="l" t="t" r="r" b="b"/>
            <a:pathLst>
              <a:path w="17206696" h="3613406">
                <a:moveTo>
                  <a:pt x="0" y="0"/>
                </a:moveTo>
                <a:lnTo>
                  <a:pt x="17206696" y="0"/>
                </a:lnTo>
                <a:lnTo>
                  <a:pt x="17206696" y="3613407"/>
                </a:lnTo>
                <a:lnTo>
                  <a:pt x="0" y="3613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638626" y="2340541"/>
            <a:ext cx="1070687" cy="212213"/>
            <a:chOff x="0" y="0"/>
            <a:chExt cx="281992" cy="5589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1992" cy="55891"/>
            </a:xfrm>
            <a:custGeom>
              <a:avLst/>
              <a:gdLst/>
              <a:ahLst/>
              <a:cxnLst/>
              <a:rect l="l" t="t" r="r" b="b"/>
              <a:pathLst>
                <a:path w="281992" h="55891">
                  <a:moveTo>
                    <a:pt x="0" y="0"/>
                  </a:moveTo>
                  <a:lnTo>
                    <a:pt x="281992" y="0"/>
                  </a:lnTo>
                  <a:lnTo>
                    <a:pt x="281992" y="55891"/>
                  </a:lnTo>
                  <a:lnTo>
                    <a:pt x="0" y="55891"/>
                  </a:lnTo>
                  <a:close/>
                </a:path>
              </a:pathLst>
            </a:custGeom>
            <a:solidFill>
              <a:srgbClr val="FFDE59">
                <a:alpha val="55686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81992" cy="1035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931079" y="3234721"/>
            <a:ext cx="513214" cy="51321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DE59">
                  <a:alpha val="55686"/>
                </a:srgbClr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8173969" y="2552754"/>
            <a:ext cx="0" cy="652354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6618424" y="3732186"/>
            <a:ext cx="1550212" cy="1149436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/>
          <p:cNvGrpSpPr/>
          <p:nvPr/>
        </p:nvGrpSpPr>
        <p:grpSpPr>
          <a:xfrm>
            <a:off x="5869210" y="4881622"/>
            <a:ext cx="1423570" cy="1510092"/>
            <a:chOff x="0" y="0"/>
            <a:chExt cx="374932" cy="3977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74932" cy="397720"/>
            </a:xfrm>
            <a:custGeom>
              <a:avLst/>
              <a:gdLst/>
              <a:ahLst/>
              <a:cxnLst/>
              <a:rect l="l" t="t" r="r" b="b"/>
              <a:pathLst>
                <a:path w="374932" h="397720">
                  <a:moveTo>
                    <a:pt x="0" y="0"/>
                  </a:moveTo>
                  <a:lnTo>
                    <a:pt x="374932" y="0"/>
                  </a:lnTo>
                  <a:lnTo>
                    <a:pt x="374932" y="397720"/>
                  </a:lnTo>
                  <a:lnTo>
                    <a:pt x="0" y="397720"/>
                  </a:lnTo>
                  <a:close/>
                </a:path>
              </a:pathLst>
            </a:custGeom>
            <a:solidFill>
              <a:srgbClr val="FFDE59">
                <a:alpha val="2980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74932" cy="445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8991364" y="3271884"/>
            <a:ext cx="528616" cy="438889"/>
          </a:xfrm>
          <a:prstGeom prst="line">
            <a:avLst/>
          </a:prstGeom>
          <a:ln w="57150" cap="flat">
            <a:solidFill>
              <a:srgbClr val="FF3131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V="1">
            <a:off x="8970071" y="3271884"/>
            <a:ext cx="549908" cy="438889"/>
          </a:xfrm>
          <a:prstGeom prst="line">
            <a:avLst/>
          </a:prstGeom>
          <a:ln w="57150" cap="flat">
            <a:solidFill>
              <a:srgbClr val="FF3131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>
            <a:off x="630793" y="7433078"/>
            <a:ext cx="10476834" cy="1913665"/>
          </a:xfrm>
          <a:custGeom>
            <a:avLst/>
            <a:gdLst/>
            <a:ahLst/>
            <a:cxnLst/>
            <a:rect l="l" t="t" r="r" b="b"/>
            <a:pathLst>
              <a:path w="10476834" h="1913665">
                <a:moveTo>
                  <a:pt x="0" y="0"/>
                </a:moveTo>
                <a:lnTo>
                  <a:pt x="10476834" y="0"/>
                </a:lnTo>
                <a:lnTo>
                  <a:pt x="10476834" y="1913665"/>
                </a:lnTo>
                <a:lnTo>
                  <a:pt x="0" y="1913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26" name="TextBox 26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FIFO Verification</a:t>
            </a:r>
          </a:p>
        </p:txBody>
      </p:sp>
      <p:sp>
        <p:nvSpPr>
          <p:cNvPr id="27" name="AutoShape 27"/>
          <p:cNvSpPr/>
          <p:nvPr/>
        </p:nvSpPr>
        <p:spPr>
          <a:xfrm>
            <a:off x="6859540" y="7507650"/>
            <a:ext cx="528616" cy="1465436"/>
          </a:xfrm>
          <a:prstGeom prst="line">
            <a:avLst/>
          </a:prstGeom>
          <a:ln w="57150" cap="flat">
            <a:solidFill>
              <a:srgbClr val="FF3131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V="1">
            <a:off x="6838247" y="7507650"/>
            <a:ext cx="549908" cy="1465436"/>
          </a:xfrm>
          <a:prstGeom prst="line">
            <a:avLst/>
          </a:prstGeom>
          <a:ln w="57150" cap="flat">
            <a:solidFill>
              <a:srgbClr val="FF3131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9" name="Group 29"/>
          <p:cNvGrpSpPr/>
          <p:nvPr/>
        </p:nvGrpSpPr>
        <p:grpSpPr>
          <a:xfrm>
            <a:off x="4931160" y="7507650"/>
            <a:ext cx="938050" cy="1465436"/>
            <a:chOff x="0" y="0"/>
            <a:chExt cx="247058" cy="38595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47058" cy="385958"/>
            </a:xfrm>
            <a:custGeom>
              <a:avLst/>
              <a:gdLst/>
              <a:ahLst/>
              <a:cxnLst/>
              <a:rect l="l" t="t" r="r" b="b"/>
              <a:pathLst>
                <a:path w="247058" h="385958">
                  <a:moveTo>
                    <a:pt x="0" y="0"/>
                  </a:moveTo>
                  <a:lnTo>
                    <a:pt x="247058" y="0"/>
                  </a:lnTo>
                  <a:lnTo>
                    <a:pt x="247058" y="385958"/>
                  </a:lnTo>
                  <a:lnTo>
                    <a:pt x="0" y="385958"/>
                  </a:lnTo>
                  <a:close/>
                </a:path>
              </a:pathLst>
            </a:custGeom>
            <a:solidFill>
              <a:srgbClr val="38B6FF">
                <a:alpha val="29804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247058" cy="433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454686" y="8240368"/>
            <a:ext cx="1403766" cy="732718"/>
            <a:chOff x="0" y="0"/>
            <a:chExt cx="369716" cy="19297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69716" cy="192979"/>
            </a:xfrm>
            <a:custGeom>
              <a:avLst/>
              <a:gdLst/>
              <a:ahLst/>
              <a:cxnLst/>
              <a:rect l="l" t="t" r="r" b="b"/>
              <a:pathLst>
                <a:path w="369716" h="192979">
                  <a:moveTo>
                    <a:pt x="0" y="0"/>
                  </a:moveTo>
                  <a:lnTo>
                    <a:pt x="369716" y="0"/>
                  </a:lnTo>
                  <a:lnTo>
                    <a:pt x="369716" y="192979"/>
                  </a:lnTo>
                  <a:lnTo>
                    <a:pt x="0" y="192979"/>
                  </a:lnTo>
                  <a:close/>
                </a:path>
              </a:pathLst>
            </a:custGeom>
            <a:solidFill>
              <a:srgbClr val="38B6FF">
                <a:alpha val="29804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369716" cy="240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8882332" y="4050758"/>
            <a:ext cx="513214" cy="513214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8B6FF">
                  <a:alpha val="55686"/>
                </a:srgbClr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8" name="AutoShape 38"/>
          <p:cNvSpPr/>
          <p:nvPr/>
        </p:nvSpPr>
        <p:spPr>
          <a:xfrm flipV="1">
            <a:off x="8366294" y="4535517"/>
            <a:ext cx="751842" cy="3704851"/>
          </a:xfrm>
          <a:prstGeom prst="line">
            <a:avLst/>
          </a:prstGeom>
          <a:ln w="38100" cap="flat">
            <a:solidFill>
              <a:srgbClr val="38B6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9" name="Group 39"/>
          <p:cNvGrpSpPr/>
          <p:nvPr/>
        </p:nvGrpSpPr>
        <p:grpSpPr>
          <a:xfrm>
            <a:off x="1272667" y="9011186"/>
            <a:ext cx="5052232" cy="373657"/>
            <a:chOff x="0" y="0"/>
            <a:chExt cx="1330629" cy="9841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330629" cy="98412"/>
            </a:xfrm>
            <a:custGeom>
              <a:avLst/>
              <a:gdLst/>
              <a:ahLst/>
              <a:cxnLst/>
              <a:rect l="l" t="t" r="r" b="b"/>
              <a:pathLst>
                <a:path w="1330629" h="98412">
                  <a:moveTo>
                    <a:pt x="0" y="0"/>
                  </a:moveTo>
                  <a:lnTo>
                    <a:pt x="1330629" y="0"/>
                  </a:lnTo>
                  <a:lnTo>
                    <a:pt x="1330629" y="98412"/>
                  </a:lnTo>
                  <a:lnTo>
                    <a:pt x="0" y="98412"/>
                  </a:lnTo>
                  <a:close/>
                </a:path>
              </a:pathLst>
            </a:custGeom>
            <a:solidFill>
              <a:srgbClr val="CB6CE6">
                <a:alpha val="29804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1330629" cy="146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8734" y="215849"/>
            <a:ext cx="17710532" cy="9695385"/>
            <a:chOff x="0" y="0"/>
            <a:chExt cx="4664502" cy="2553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4502" cy="2553517"/>
            </a:xfrm>
            <a:custGeom>
              <a:avLst/>
              <a:gdLst/>
              <a:ahLst/>
              <a:cxnLst/>
              <a:rect l="l" t="t" r="r" b="b"/>
              <a:pathLst>
                <a:path w="4664502" h="2553517">
                  <a:moveTo>
                    <a:pt x="0" y="0"/>
                  </a:moveTo>
                  <a:lnTo>
                    <a:pt x="4664502" y="0"/>
                  </a:lnTo>
                  <a:lnTo>
                    <a:pt x="4664502" y="2553517"/>
                  </a:lnTo>
                  <a:lnTo>
                    <a:pt x="0" y="25535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64502" cy="260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51836" y="866274"/>
            <a:ext cx="17647430" cy="95751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535591" y="1174520"/>
            <a:ext cx="17206696" cy="3613406"/>
          </a:xfrm>
          <a:custGeom>
            <a:avLst/>
            <a:gdLst/>
            <a:ahLst/>
            <a:cxnLst/>
            <a:rect l="l" t="t" r="r" b="b"/>
            <a:pathLst>
              <a:path w="17206696" h="3613406">
                <a:moveTo>
                  <a:pt x="0" y="0"/>
                </a:moveTo>
                <a:lnTo>
                  <a:pt x="17206696" y="0"/>
                </a:lnTo>
                <a:lnTo>
                  <a:pt x="17206696" y="3613407"/>
                </a:lnTo>
                <a:lnTo>
                  <a:pt x="0" y="3613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35591" y="3347586"/>
            <a:ext cx="17206696" cy="1440340"/>
            <a:chOff x="0" y="0"/>
            <a:chExt cx="4531805" cy="3793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31805" cy="379349"/>
            </a:xfrm>
            <a:custGeom>
              <a:avLst/>
              <a:gdLst/>
              <a:ahLst/>
              <a:cxnLst/>
              <a:rect l="l" t="t" r="r" b="b"/>
              <a:pathLst>
                <a:path w="4531805" h="379349">
                  <a:moveTo>
                    <a:pt x="0" y="0"/>
                  </a:moveTo>
                  <a:lnTo>
                    <a:pt x="4531805" y="0"/>
                  </a:lnTo>
                  <a:lnTo>
                    <a:pt x="4531805" y="379349"/>
                  </a:lnTo>
                  <a:lnTo>
                    <a:pt x="0" y="379349"/>
                  </a:lnTo>
                  <a:close/>
                </a:path>
              </a:pathLst>
            </a:custGeom>
            <a:solidFill>
              <a:srgbClr val="FFDE59">
                <a:alpha val="2980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531805" cy="426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535591" y="4987952"/>
            <a:ext cx="9476732" cy="4750212"/>
          </a:xfrm>
          <a:custGeom>
            <a:avLst/>
            <a:gdLst/>
            <a:ahLst/>
            <a:cxnLst/>
            <a:rect l="l" t="t" r="r" b="b"/>
            <a:pathLst>
              <a:path w="9476732" h="4750212">
                <a:moveTo>
                  <a:pt x="0" y="0"/>
                </a:moveTo>
                <a:lnTo>
                  <a:pt x="9476732" y="0"/>
                </a:lnTo>
                <a:lnTo>
                  <a:pt x="9476732" y="4750211"/>
                </a:lnTo>
                <a:lnTo>
                  <a:pt x="0" y="4750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FIFO Verification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22570" y="6796495"/>
            <a:ext cx="7411641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0171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register file는 data가 입력 되면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0171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write address는 다음 번지를 바라보고 </a:t>
            </a:r>
          </a:p>
          <a:p>
            <a:pPr marL="474979" lvl="1" indent="-237490" algn="just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20171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read address는 현재 입력된 데이터의 주소를 가리킵니다.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3673" y="189476"/>
            <a:ext cx="17710532" cy="9695385"/>
            <a:chOff x="0" y="0"/>
            <a:chExt cx="4664502" cy="2553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4502" cy="2553517"/>
            </a:xfrm>
            <a:custGeom>
              <a:avLst/>
              <a:gdLst/>
              <a:ahLst/>
              <a:cxnLst/>
              <a:rect l="l" t="t" r="r" b="b"/>
              <a:pathLst>
                <a:path w="4664502" h="2553517">
                  <a:moveTo>
                    <a:pt x="0" y="0"/>
                  </a:moveTo>
                  <a:lnTo>
                    <a:pt x="4664502" y="0"/>
                  </a:lnTo>
                  <a:lnTo>
                    <a:pt x="4664502" y="2553517"/>
                  </a:lnTo>
                  <a:lnTo>
                    <a:pt x="0" y="25535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64502" cy="260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51836" y="839901"/>
            <a:ext cx="17642369" cy="12212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540652" y="1411113"/>
            <a:ext cx="17206696" cy="3376814"/>
          </a:xfrm>
          <a:custGeom>
            <a:avLst/>
            <a:gdLst/>
            <a:ahLst/>
            <a:cxnLst/>
            <a:rect l="l" t="t" r="r" b="b"/>
            <a:pathLst>
              <a:path w="17206696" h="3376814">
                <a:moveTo>
                  <a:pt x="0" y="0"/>
                </a:moveTo>
                <a:lnTo>
                  <a:pt x="17206696" y="0"/>
                </a:lnTo>
                <a:lnTo>
                  <a:pt x="17206696" y="3376814"/>
                </a:lnTo>
                <a:lnTo>
                  <a:pt x="0" y="3376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35591" y="3347586"/>
            <a:ext cx="17206696" cy="1440340"/>
            <a:chOff x="0" y="0"/>
            <a:chExt cx="4531805" cy="3793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31805" cy="379349"/>
            </a:xfrm>
            <a:custGeom>
              <a:avLst/>
              <a:gdLst/>
              <a:ahLst/>
              <a:cxnLst/>
              <a:rect l="l" t="t" r="r" b="b"/>
              <a:pathLst>
                <a:path w="4531805" h="379349">
                  <a:moveTo>
                    <a:pt x="0" y="0"/>
                  </a:moveTo>
                  <a:lnTo>
                    <a:pt x="4531805" y="0"/>
                  </a:lnTo>
                  <a:lnTo>
                    <a:pt x="4531805" y="379349"/>
                  </a:lnTo>
                  <a:lnTo>
                    <a:pt x="0" y="379349"/>
                  </a:lnTo>
                  <a:close/>
                </a:path>
              </a:pathLst>
            </a:custGeom>
            <a:solidFill>
              <a:srgbClr val="FFDE59">
                <a:alpha val="2980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531805" cy="426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535591" y="4797452"/>
            <a:ext cx="8283130" cy="5000940"/>
          </a:xfrm>
          <a:custGeom>
            <a:avLst/>
            <a:gdLst/>
            <a:ahLst/>
            <a:cxnLst/>
            <a:rect l="l" t="t" r="r" b="b"/>
            <a:pathLst>
              <a:path w="8283130" h="5000940">
                <a:moveTo>
                  <a:pt x="0" y="0"/>
                </a:moveTo>
                <a:lnTo>
                  <a:pt x="8283130" y="0"/>
                </a:lnTo>
                <a:lnTo>
                  <a:pt x="8283130" y="5000939"/>
                </a:lnTo>
                <a:lnTo>
                  <a:pt x="0" y="5000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FIFO Verification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77384" y="6692449"/>
            <a:ext cx="8349258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0171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register 에 기록하는동안 push → pop 동작을 연속적으로 합니다.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0171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pop 후 read address가 다음 번지로 이동합니다.</a:t>
            </a:r>
          </a:p>
          <a:p>
            <a:pPr marL="474979" lvl="1" indent="-237490" algn="just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20171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용량이 채워지면 다시 0번지로 돌아와서 데이터를 push합니다.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14089" y="739993"/>
            <a:ext cx="14059823" cy="9455231"/>
          </a:xfrm>
          <a:custGeom>
            <a:avLst/>
            <a:gdLst/>
            <a:ahLst/>
            <a:cxnLst/>
            <a:rect l="l" t="t" r="r" b="b"/>
            <a:pathLst>
              <a:path w="14059823" h="9455231">
                <a:moveTo>
                  <a:pt x="0" y="0"/>
                </a:moveTo>
                <a:lnTo>
                  <a:pt x="14059822" y="0"/>
                </a:lnTo>
                <a:lnTo>
                  <a:pt x="14059822" y="9455231"/>
                </a:lnTo>
                <a:lnTo>
                  <a:pt x="0" y="9455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57183" y="206592"/>
            <a:ext cx="6773635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UART_TOP Verificataion Diagram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14089" y="739993"/>
            <a:ext cx="14059823" cy="9455231"/>
          </a:xfrm>
          <a:custGeom>
            <a:avLst/>
            <a:gdLst/>
            <a:ahLst/>
            <a:cxnLst/>
            <a:rect l="l" t="t" r="r" b="b"/>
            <a:pathLst>
              <a:path w="14059823" h="9455231">
                <a:moveTo>
                  <a:pt x="0" y="0"/>
                </a:moveTo>
                <a:lnTo>
                  <a:pt x="14059822" y="0"/>
                </a:lnTo>
                <a:lnTo>
                  <a:pt x="14059822" y="9455231"/>
                </a:lnTo>
                <a:lnTo>
                  <a:pt x="0" y="9455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57183" y="206592"/>
            <a:ext cx="6773635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UART_TOP Verificataion Diagram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829547" y="4596800"/>
            <a:ext cx="7788277" cy="2945346"/>
            <a:chOff x="0" y="0"/>
            <a:chExt cx="2051233" cy="7757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51233" cy="775729"/>
            </a:xfrm>
            <a:custGeom>
              <a:avLst/>
              <a:gdLst/>
              <a:ahLst/>
              <a:cxnLst/>
              <a:rect l="l" t="t" r="r" b="b"/>
              <a:pathLst>
                <a:path w="2051233" h="775729">
                  <a:moveTo>
                    <a:pt x="0" y="0"/>
                  </a:moveTo>
                  <a:lnTo>
                    <a:pt x="2051233" y="0"/>
                  </a:lnTo>
                  <a:lnTo>
                    <a:pt x="2051233" y="775729"/>
                  </a:lnTo>
                  <a:lnTo>
                    <a:pt x="0" y="77572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051233" cy="823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757394" y="4682951"/>
            <a:ext cx="6328286" cy="272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transaction 객체를 생성</a:t>
            </a: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데이터를 랜덤 값으로 채움</a:t>
            </a: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생성된 transaction을 Driver와 Scoreboard가 받을 수 있도록 각각의 메일박스로 전송</a:t>
            </a: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Scoreboard가 검증을 마쳤다는 신호(gen_next_event)를 받을 때까지 기다렸다가 다음 데이터를 생성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5791200" y="2278316"/>
            <a:ext cx="2506424" cy="1874584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539492" y="4184270"/>
            <a:ext cx="1524665" cy="2192637"/>
            <a:chOff x="0" y="0"/>
            <a:chExt cx="401558" cy="5774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1558" cy="577485"/>
            </a:xfrm>
            <a:custGeom>
              <a:avLst/>
              <a:gdLst/>
              <a:ahLst/>
              <a:cxnLst/>
              <a:rect l="l" t="t" r="r" b="b"/>
              <a:pathLst>
                <a:path w="401558" h="577485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01558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45276" y="4184270"/>
            <a:ext cx="1524665" cy="2192637"/>
            <a:chOff x="0" y="0"/>
            <a:chExt cx="401558" cy="5774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1558" cy="577485"/>
            </a:xfrm>
            <a:custGeom>
              <a:avLst/>
              <a:gdLst/>
              <a:ahLst/>
              <a:cxnLst/>
              <a:rect l="l" t="t" r="r" b="b"/>
              <a:pathLst>
                <a:path w="401558" h="577485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01558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39492" y="6488609"/>
            <a:ext cx="1524665" cy="2192637"/>
            <a:chOff x="0" y="0"/>
            <a:chExt cx="401558" cy="5774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1558" cy="577485"/>
            </a:xfrm>
            <a:custGeom>
              <a:avLst/>
              <a:gdLst/>
              <a:ahLst/>
              <a:cxnLst/>
              <a:rect l="l" t="t" r="r" b="b"/>
              <a:pathLst>
                <a:path w="401558" h="577485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01558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245276" y="6488609"/>
            <a:ext cx="1524665" cy="2192637"/>
            <a:chOff x="0" y="0"/>
            <a:chExt cx="401558" cy="57748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1558" cy="577485"/>
            </a:xfrm>
            <a:custGeom>
              <a:avLst/>
              <a:gdLst/>
              <a:ahLst/>
              <a:cxnLst/>
              <a:rect l="l" t="t" r="r" b="b"/>
              <a:pathLst>
                <a:path w="401558" h="577485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401558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035582" y="4184270"/>
            <a:ext cx="5079843" cy="2192637"/>
            <a:chOff x="0" y="0"/>
            <a:chExt cx="1337901" cy="57748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37901" cy="577485"/>
            </a:xfrm>
            <a:custGeom>
              <a:avLst/>
              <a:gdLst/>
              <a:ahLst/>
              <a:cxnLst/>
              <a:rect l="l" t="t" r="r" b="b"/>
              <a:pathLst>
                <a:path w="1337901" h="577485">
                  <a:moveTo>
                    <a:pt x="0" y="0"/>
                  </a:moveTo>
                  <a:lnTo>
                    <a:pt x="1337901" y="0"/>
                  </a:lnTo>
                  <a:lnTo>
                    <a:pt x="1337901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337901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741366" y="4184270"/>
            <a:ext cx="5079843" cy="2192637"/>
            <a:chOff x="0" y="0"/>
            <a:chExt cx="1337901" cy="57748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37901" cy="577485"/>
            </a:xfrm>
            <a:custGeom>
              <a:avLst/>
              <a:gdLst/>
              <a:ahLst/>
              <a:cxnLst/>
              <a:rect l="l" t="t" r="r" b="b"/>
              <a:pathLst>
                <a:path w="1337901" h="577485">
                  <a:moveTo>
                    <a:pt x="0" y="0"/>
                  </a:moveTo>
                  <a:lnTo>
                    <a:pt x="1337901" y="0"/>
                  </a:lnTo>
                  <a:lnTo>
                    <a:pt x="1337901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337901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035582" y="6488609"/>
            <a:ext cx="5079843" cy="2192637"/>
            <a:chOff x="0" y="0"/>
            <a:chExt cx="1337901" cy="57748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37901" cy="577485"/>
            </a:xfrm>
            <a:custGeom>
              <a:avLst/>
              <a:gdLst/>
              <a:ahLst/>
              <a:cxnLst/>
              <a:rect l="l" t="t" r="r" b="b"/>
              <a:pathLst>
                <a:path w="1337901" h="577485">
                  <a:moveTo>
                    <a:pt x="0" y="0"/>
                  </a:moveTo>
                  <a:lnTo>
                    <a:pt x="1337901" y="0"/>
                  </a:lnTo>
                  <a:lnTo>
                    <a:pt x="1337901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337901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741366" y="6488609"/>
            <a:ext cx="5079843" cy="2192637"/>
            <a:chOff x="0" y="0"/>
            <a:chExt cx="1337901" cy="57748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337901" cy="577485"/>
            </a:xfrm>
            <a:custGeom>
              <a:avLst/>
              <a:gdLst/>
              <a:ahLst/>
              <a:cxnLst/>
              <a:rect l="l" t="t" r="r" b="b"/>
              <a:pathLst>
                <a:path w="1337901" h="577485">
                  <a:moveTo>
                    <a:pt x="0" y="0"/>
                  </a:moveTo>
                  <a:lnTo>
                    <a:pt x="1337901" y="0"/>
                  </a:lnTo>
                  <a:lnTo>
                    <a:pt x="1337901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337901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352008" y="2298954"/>
            <a:ext cx="958398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개요 및 필요성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029753" y="4449532"/>
            <a:ext cx="5030430" cy="1595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9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u="none" strike="noStrike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</a:t>
            </a:r>
            <a:r>
              <a:rPr lang="en-US" sz="2000" u="none" strike="noStrike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+ </a:t>
            </a:r>
            <a:r>
              <a:rPr lang="en-US" sz="2000" u="none" strike="noStrike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FIFO</a:t>
            </a:r>
            <a:r>
              <a:rPr lang="en-US" sz="2000" u="none" strike="noStrike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기반으로 10000진 Counter 제어</a:t>
            </a:r>
          </a:p>
          <a:p>
            <a:pPr algn="l">
              <a:lnSpc>
                <a:spcPts val="1450"/>
              </a:lnSpc>
              <a:spcBef>
                <a:spcPct val="0"/>
              </a:spcBef>
            </a:pPr>
            <a:endParaRPr lang="en-US" sz="2000" u="none" strike="noStrike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410211" lvl="1" indent="-205106" algn="l">
              <a:lnSpc>
                <a:spcPts val="2755"/>
              </a:lnSpc>
              <a:spcBef>
                <a:spcPct val="0"/>
              </a:spcBef>
              <a:buFont typeface="Arial"/>
              <a:buChar char="•"/>
            </a:pPr>
            <a:r>
              <a:rPr lang="en-US" sz="1900" u="none" strike="noStrike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Generator</a:t>
            </a:r>
            <a:r>
              <a:rPr lang="en-US" sz="1900" u="none" strike="noStrike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en-US" sz="1900" u="none" strike="noStrike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Driver</a:t>
            </a:r>
            <a:r>
              <a:rPr lang="en-US" sz="1900" u="none" strike="noStrike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en-US" sz="1900" u="none" strike="noStrike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Monitor</a:t>
            </a:r>
            <a:r>
              <a:rPr lang="en-US" sz="1900" u="none" strike="noStrike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en-US" sz="1900" u="none" strike="noStrike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Scoreboard</a:t>
            </a:r>
            <a:r>
              <a:rPr lang="en-US" sz="1900" u="none" strike="noStrike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를 통한 검증 및 재사용성 확보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769941" y="4612250"/>
            <a:ext cx="5051268" cy="127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900"/>
              </a:lnSpc>
              <a:buFont typeface="Arial"/>
              <a:buChar char="•"/>
            </a:pPr>
            <a:r>
              <a:rPr lang="en-US" sz="200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단순 시뮬레이션만으로는 </a:t>
            </a:r>
            <a:r>
              <a:rPr lang="en-US" sz="200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신뢰성 및 재사용성 부족</a:t>
            </a:r>
          </a:p>
          <a:p>
            <a:pPr algn="l">
              <a:lnSpc>
                <a:spcPts val="1450"/>
              </a:lnSpc>
            </a:pPr>
            <a:endParaRPr lang="en-US" sz="2000">
              <a:solidFill>
                <a:srgbClr val="3087BB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  <a:p>
            <a:pPr marL="431801" lvl="1" indent="-215900" algn="l">
              <a:lnSpc>
                <a:spcPts val="2900"/>
              </a:lnSpc>
              <a:buFont typeface="Arial"/>
              <a:buChar char="•"/>
            </a:pPr>
            <a:r>
              <a:rPr lang="en-US" sz="200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복잡한 시나리오 검증 어려움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064157" y="6916589"/>
            <a:ext cx="4981016" cy="127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900"/>
              </a:lnSpc>
              <a:buFont typeface="Arial"/>
              <a:buChar char="•"/>
            </a:pPr>
            <a:r>
              <a:rPr lang="en-US" sz="2000" u="none" strike="noStrike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SystemVerilog </a:t>
            </a:r>
            <a:r>
              <a:rPr lang="en-US" sz="2000" u="none" strike="noStrike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기반 </a:t>
            </a:r>
            <a:r>
              <a:rPr lang="en-US" sz="2000" u="none" strike="noStrike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UVM</a:t>
            </a:r>
            <a:r>
              <a:rPr lang="en-US" sz="2000" u="none" strike="noStrike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환경을 통한 검증 필요</a:t>
            </a:r>
          </a:p>
          <a:p>
            <a:pPr algn="l">
              <a:lnSpc>
                <a:spcPts val="1450"/>
              </a:lnSpc>
            </a:pPr>
            <a:endParaRPr lang="en-US" sz="2000" u="none" strike="noStrike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431801" lvl="1" indent="-215900" algn="l">
              <a:lnSpc>
                <a:spcPts val="2900"/>
              </a:lnSpc>
              <a:buFont typeface="Arial"/>
              <a:buChar char="•"/>
            </a:pPr>
            <a:r>
              <a:rPr lang="en-US" sz="2000" u="none" strike="noStrike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실제 하드웨어와 동일한 통신 환경 구현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068336" y="6916589"/>
            <a:ext cx="4340536" cy="127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900"/>
              </a:lnSpc>
              <a:buFont typeface="Arial"/>
              <a:buChar char="•"/>
            </a:pPr>
            <a:r>
              <a:rPr lang="en-US" sz="200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타이밍 오류 (Timing Error)</a:t>
            </a:r>
          </a:p>
          <a:p>
            <a:pPr algn="just">
              <a:lnSpc>
                <a:spcPts val="1450"/>
              </a:lnSpc>
            </a:pPr>
            <a:endParaRPr lang="en-US" sz="200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431801" lvl="1" indent="-215900" algn="just">
              <a:lnSpc>
                <a:spcPts val="2900"/>
              </a:lnSpc>
              <a:buFont typeface="Arial"/>
              <a:buChar char="•"/>
            </a:pPr>
            <a:r>
              <a:rPr lang="en-US" sz="200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시뮬레이션 범위 제한으로 </a:t>
            </a:r>
            <a:r>
              <a:rPr lang="en-US" sz="200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실제 환경에서 오류 발생</a:t>
            </a:r>
            <a:r>
              <a:rPr lang="en-US" sz="200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가능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865849" y="4680830"/>
            <a:ext cx="87195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  <a:spcBef>
                <a:spcPct val="0"/>
              </a:spcBef>
            </a:pPr>
            <a:r>
              <a:rPr lang="en-US" sz="6399" u="none" strike="noStrike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571633" y="4680830"/>
            <a:ext cx="87195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W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865849" y="6985169"/>
            <a:ext cx="87195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571633" y="6985169"/>
            <a:ext cx="87195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55723" y="97190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SystemVerilog Project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458325" y="5623488"/>
            <a:ext cx="1283041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Weakness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599258" y="8013234"/>
            <a:ext cx="1535448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Opportunity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758989" y="5623488"/>
            <a:ext cx="1085671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Strength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651944" y="8013234"/>
            <a:ext cx="1283041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Threat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14089" y="739993"/>
            <a:ext cx="14059823" cy="9455231"/>
          </a:xfrm>
          <a:custGeom>
            <a:avLst/>
            <a:gdLst/>
            <a:ahLst/>
            <a:cxnLst/>
            <a:rect l="l" t="t" r="r" b="b"/>
            <a:pathLst>
              <a:path w="14059823" h="9455231">
                <a:moveTo>
                  <a:pt x="0" y="0"/>
                </a:moveTo>
                <a:lnTo>
                  <a:pt x="14059822" y="0"/>
                </a:lnTo>
                <a:lnTo>
                  <a:pt x="14059822" y="9455231"/>
                </a:lnTo>
                <a:lnTo>
                  <a:pt x="0" y="9455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57183" y="206592"/>
            <a:ext cx="6773635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UART_TOP Verificataion Diagram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725674" y="5328642"/>
            <a:ext cx="7788277" cy="2594887"/>
            <a:chOff x="0" y="0"/>
            <a:chExt cx="2051233" cy="6834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51233" cy="683427"/>
            </a:xfrm>
            <a:custGeom>
              <a:avLst/>
              <a:gdLst/>
              <a:ahLst/>
              <a:cxnLst/>
              <a:rect l="l" t="t" r="r" b="b"/>
              <a:pathLst>
                <a:path w="2051233" h="683427">
                  <a:moveTo>
                    <a:pt x="0" y="0"/>
                  </a:moveTo>
                  <a:lnTo>
                    <a:pt x="2051233" y="0"/>
                  </a:lnTo>
                  <a:lnTo>
                    <a:pt x="2051233" y="683427"/>
                  </a:lnTo>
                  <a:lnTo>
                    <a:pt x="0" y="683427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051233" cy="731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725674" y="5434826"/>
            <a:ext cx="7627048" cy="233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Generator가 만든 데이터를 interface로 전달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mailbox로 부터 transaction값 전달 받음</a:t>
            </a: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transaction 안의 데이터를 UART 통신 프로토콜에 맞게 변환 (Start bit, Data bits, Stop bit)</a:t>
            </a: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변환된 신호를 virtual interface를 통해 DUT의 rx 입력 핀으로 인가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5757183" y="5147816"/>
            <a:ext cx="2628452" cy="2891284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14089" y="739993"/>
            <a:ext cx="14059823" cy="9455231"/>
          </a:xfrm>
          <a:custGeom>
            <a:avLst/>
            <a:gdLst/>
            <a:ahLst/>
            <a:cxnLst/>
            <a:rect l="l" t="t" r="r" b="b"/>
            <a:pathLst>
              <a:path w="14059823" h="9455231">
                <a:moveTo>
                  <a:pt x="0" y="0"/>
                </a:moveTo>
                <a:lnTo>
                  <a:pt x="14059822" y="0"/>
                </a:lnTo>
                <a:lnTo>
                  <a:pt x="14059822" y="9455231"/>
                </a:lnTo>
                <a:lnTo>
                  <a:pt x="0" y="9455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57183" y="206592"/>
            <a:ext cx="6773635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UART_TOP Verificataion Diagram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499862" y="5910837"/>
            <a:ext cx="7788277" cy="1770276"/>
            <a:chOff x="0" y="0"/>
            <a:chExt cx="2051233" cy="4662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51233" cy="466245"/>
            </a:xfrm>
            <a:custGeom>
              <a:avLst/>
              <a:gdLst/>
              <a:ahLst/>
              <a:cxnLst/>
              <a:rect l="l" t="t" r="r" b="b"/>
              <a:pathLst>
                <a:path w="2051233" h="466245">
                  <a:moveTo>
                    <a:pt x="0" y="0"/>
                  </a:moveTo>
                  <a:lnTo>
                    <a:pt x="2051233" y="0"/>
                  </a:lnTo>
                  <a:lnTo>
                    <a:pt x="2051233" y="466245"/>
                  </a:lnTo>
                  <a:lnTo>
                    <a:pt x="0" y="46624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051233" cy="513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499862" y="6017020"/>
            <a:ext cx="7627048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interface로부터 출력되는 신호를 다시 transaction 객체로 재조립</a:t>
            </a: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재조립한 transaction을 Scoreboard가 검증할 수 있도록 메일박스(mon2scb_mbox)로 전송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0439400" y="5143500"/>
            <a:ext cx="2628452" cy="2891284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14089" y="739993"/>
            <a:ext cx="14059823" cy="9455231"/>
          </a:xfrm>
          <a:custGeom>
            <a:avLst/>
            <a:gdLst/>
            <a:ahLst/>
            <a:cxnLst/>
            <a:rect l="l" t="t" r="r" b="b"/>
            <a:pathLst>
              <a:path w="14059823" h="9455231">
                <a:moveTo>
                  <a:pt x="0" y="0"/>
                </a:moveTo>
                <a:lnTo>
                  <a:pt x="14059822" y="0"/>
                </a:lnTo>
                <a:lnTo>
                  <a:pt x="14059822" y="9455231"/>
                </a:lnTo>
                <a:lnTo>
                  <a:pt x="0" y="9455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57183" y="206592"/>
            <a:ext cx="6773635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UART_TOP Verificataion Diagram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921997" y="5003765"/>
            <a:ext cx="8059968" cy="2223812"/>
            <a:chOff x="0" y="0"/>
            <a:chExt cx="2122790" cy="5856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22790" cy="585695"/>
            </a:xfrm>
            <a:custGeom>
              <a:avLst/>
              <a:gdLst/>
              <a:ahLst/>
              <a:cxnLst/>
              <a:rect l="l" t="t" r="r" b="b"/>
              <a:pathLst>
                <a:path w="2122790" h="585695">
                  <a:moveTo>
                    <a:pt x="0" y="0"/>
                  </a:moveTo>
                  <a:lnTo>
                    <a:pt x="2122790" y="0"/>
                  </a:lnTo>
                  <a:lnTo>
                    <a:pt x="2122790" y="585695"/>
                  </a:lnTo>
                  <a:lnTo>
                    <a:pt x="0" y="58569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122790" cy="633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921997" y="5095875"/>
            <a:ext cx="8059968" cy="19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Generator로부터</a:t>
            </a:r>
            <a:r>
              <a:rPr lang="en-US" sz="2199" dirty="0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2199" dirty="0" err="1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예상</a:t>
            </a:r>
            <a:r>
              <a:rPr lang="en-US" sz="2199" dirty="0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2199" dirty="0" err="1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데이터를</a:t>
            </a:r>
            <a:r>
              <a:rPr lang="en-US" sz="2199" dirty="0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2199" dirty="0" err="1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받음</a:t>
            </a:r>
            <a:endParaRPr lang="en-US" sz="2199" dirty="0">
              <a:solidFill>
                <a:srgbClr val="2F5F98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Monitor로부터</a:t>
            </a:r>
            <a:r>
              <a:rPr lang="en-US" sz="2199" dirty="0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2199" dirty="0" err="1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실제</a:t>
            </a:r>
            <a:r>
              <a:rPr lang="en-US" sz="2199" dirty="0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2199" dirty="0" err="1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데이터를</a:t>
            </a:r>
            <a:r>
              <a:rPr lang="en-US" sz="2199" dirty="0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2199" dirty="0" err="1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받음</a:t>
            </a:r>
            <a:endParaRPr lang="en-US" sz="2199" dirty="0">
              <a:solidFill>
                <a:srgbClr val="2F5F98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두 </a:t>
            </a:r>
            <a:r>
              <a:rPr lang="en-US" sz="2199" dirty="0" err="1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transaction의</a:t>
            </a:r>
            <a:r>
              <a:rPr lang="en-US" sz="2199" dirty="0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2199" dirty="0" err="1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데이터를</a:t>
            </a:r>
            <a:r>
              <a:rPr lang="en-US" sz="2199" dirty="0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2199" dirty="0" err="1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비교하여</a:t>
            </a:r>
            <a:r>
              <a:rPr lang="en-US" sz="2199" dirty="0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2199" dirty="0" err="1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일치하는지</a:t>
            </a:r>
            <a:r>
              <a:rPr lang="en-US" sz="2199" dirty="0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2199" dirty="0" err="1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확인</a:t>
            </a:r>
            <a:endParaRPr lang="en-US" sz="2199" dirty="0">
              <a:solidFill>
                <a:srgbClr val="2F5F98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dirty="0" err="1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결과에</a:t>
            </a:r>
            <a:r>
              <a:rPr lang="en-US" sz="2199" dirty="0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2199" dirty="0" err="1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따라</a:t>
            </a:r>
            <a:r>
              <a:rPr lang="en-US" sz="2199" dirty="0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Pass/Fail </a:t>
            </a:r>
            <a:r>
              <a:rPr lang="en-US" sz="2199" dirty="0" err="1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카운트를</a:t>
            </a:r>
            <a:r>
              <a:rPr lang="en-US" sz="2199" dirty="0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2199" dirty="0" err="1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증가시키고</a:t>
            </a:r>
            <a:r>
              <a:rPr lang="en-US" sz="2199" dirty="0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, </a:t>
            </a:r>
            <a:r>
              <a:rPr lang="en-US" sz="2199" dirty="0" err="1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Generator에게</a:t>
            </a:r>
            <a:r>
              <a:rPr lang="en-US" sz="2199" dirty="0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event </a:t>
            </a:r>
            <a:r>
              <a:rPr lang="en-US" sz="2199" dirty="0" err="1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신호를</a:t>
            </a:r>
            <a:r>
              <a:rPr lang="en-US" sz="2199" dirty="0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2199" dirty="0" err="1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보냄</a:t>
            </a:r>
            <a:endParaRPr lang="en-US" sz="2199" dirty="0">
              <a:solidFill>
                <a:srgbClr val="2F5F98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058400" y="1257299"/>
            <a:ext cx="3657600" cy="3378307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836" y="311600"/>
            <a:ext cx="17584329" cy="9695385"/>
            <a:chOff x="0" y="0"/>
            <a:chExt cx="4631263" cy="2553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1263" cy="2553517"/>
            </a:xfrm>
            <a:custGeom>
              <a:avLst/>
              <a:gdLst/>
              <a:ahLst/>
              <a:cxnLst/>
              <a:rect l="l" t="t" r="r" b="b"/>
              <a:pathLst>
                <a:path w="4631263" h="2553517">
                  <a:moveTo>
                    <a:pt x="0" y="0"/>
                  </a:moveTo>
                  <a:lnTo>
                    <a:pt x="4631263" y="0"/>
                  </a:lnTo>
                  <a:lnTo>
                    <a:pt x="4631263" y="2553517"/>
                  </a:lnTo>
                  <a:lnTo>
                    <a:pt x="0" y="25535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1263" cy="260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51836" y="962025"/>
            <a:ext cx="1758432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6473970" y="1131187"/>
            <a:ext cx="11415377" cy="8754860"/>
          </a:xfrm>
          <a:custGeom>
            <a:avLst/>
            <a:gdLst/>
            <a:ahLst/>
            <a:cxnLst/>
            <a:rect l="l" t="t" r="r" b="b"/>
            <a:pathLst>
              <a:path w="11415377" h="8754860">
                <a:moveTo>
                  <a:pt x="0" y="0"/>
                </a:moveTo>
                <a:lnTo>
                  <a:pt x="11415377" y="0"/>
                </a:lnTo>
                <a:lnTo>
                  <a:pt x="11415377" y="8754861"/>
                </a:lnTo>
                <a:lnTo>
                  <a:pt x="0" y="8754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07" r="-830" b="-43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16524" y="2353807"/>
            <a:ext cx="5286119" cy="6309621"/>
          </a:xfrm>
          <a:custGeom>
            <a:avLst/>
            <a:gdLst/>
            <a:ahLst/>
            <a:cxnLst/>
            <a:rect l="l" t="t" r="r" b="b"/>
            <a:pathLst>
              <a:path w="5286119" h="6309621">
                <a:moveTo>
                  <a:pt x="0" y="0"/>
                </a:moveTo>
                <a:lnTo>
                  <a:pt x="5286118" y="0"/>
                </a:lnTo>
                <a:lnTo>
                  <a:pt x="5286118" y="6309621"/>
                </a:lnTo>
                <a:lnTo>
                  <a:pt x="0" y="63096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1" r="-3997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UART_TOP Verificataion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877748" y="4991100"/>
            <a:ext cx="2628452" cy="289128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836" y="311600"/>
            <a:ext cx="17584329" cy="9695385"/>
            <a:chOff x="0" y="0"/>
            <a:chExt cx="4631263" cy="2553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1263" cy="2553517"/>
            </a:xfrm>
            <a:custGeom>
              <a:avLst/>
              <a:gdLst/>
              <a:ahLst/>
              <a:cxnLst/>
              <a:rect l="l" t="t" r="r" b="b"/>
              <a:pathLst>
                <a:path w="4631263" h="2553517">
                  <a:moveTo>
                    <a:pt x="0" y="0"/>
                  </a:moveTo>
                  <a:lnTo>
                    <a:pt x="4631263" y="0"/>
                  </a:lnTo>
                  <a:lnTo>
                    <a:pt x="4631263" y="2553517"/>
                  </a:lnTo>
                  <a:lnTo>
                    <a:pt x="0" y="25535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1263" cy="260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51836" y="962025"/>
            <a:ext cx="1758432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6473970" y="1131187"/>
            <a:ext cx="11415377" cy="8754860"/>
          </a:xfrm>
          <a:custGeom>
            <a:avLst/>
            <a:gdLst/>
            <a:ahLst/>
            <a:cxnLst/>
            <a:rect l="l" t="t" r="r" b="b"/>
            <a:pathLst>
              <a:path w="11415377" h="8754860">
                <a:moveTo>
                  <a:pt x="0" y="0"/>
                </a:moveTo>
                <a:lnTo>
                  <a:pt x="11415377" y="0"/>
                </a:lnTo>
                <a:lnTo>
                  <a:pt x="11415377" y="8754861"/>
                </a:lnTo>
                <a:lnTo>
                  <a:pt x="0" y="8754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07" r="-830" b="-43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49312" y="1892231"/>
            <a:ext cx="5824657" cy="7053388"/>
          </a:xfrm>
          <a:custGeom>
            <a:avLst/>
            <a:gdLst/>
            <a:ahLst/>
            <a:cxnLst/>
            <a:rect l="l" t="t" r="r" b="b"/>
            <a:pathLst>
              <a:path w="5824657" h="7053388">
                <a:moveTo>
                  <a:pt x="0" y="0"/>
                </a:moveTo>
                <a:lnTo>
                  <a:pt x="5824658" y="0"/>
                </a:lnTo>
                <a:lnTo>
                  <a:pt x="5824658" y="7053388"/>
                </a:lnTo>
                <a:lnTo>
                  <a:pt x="0" y="7053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UART_TOP Verificataion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877748" y="4991100"/>
            <a:ext cx="2628452" cy="289128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836" y="311600"/>
            <a:ext cx="17584329" cy="9695385"/>
            <a:chOff x="0" y="0"/>
            <a:chExt cx="4631263" cy="2553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1263" cy="2553517"/>
            </a:xfrm>
            <a:custGeom>
              <a:avLst/>
              <a:gdLst/>
              <a:ahLst/>
              <a:cxnLst/>
              <a:rect l="l" t="t" r="r" b="b"/>
              <a:pathLst>
                <a:path w="4631263" h="2553517">
                  <a:moveTo>
                    <a:pt x="0" y="0"/>
                  </a:moveTo>
                  <a:lnTo>
                    <a:pt x="4631263" y="0"/>
                  </a:lnTo>
                  <a:lnTo>
                    <a:pt x="4631263" y="2553517"/>
                  </a:lnTo>
                  <a:lnTo>
                    <a:pt x="0" y="25535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1263" cy="260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51836" y="962025"/>
            <a:ext cx="1758432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608581" y="1205669"/>
            <a:ext cx="8244943" cy="5080218"/>
          </a:xfrm>
          <a:custGeom>
            <a:avLst/>
            <a:gdLst/>
            <a:ahLst/>
            <a:cxnLst/>
            <a:rect l="l" t="t" r="r" b="b"/>
            <a:pathLst>
              <a:path w="8244943" h="5080218">
                <a:moveTo>
                  <a:pt x="0" y="0"/>
                </a:moveTo>
                <a:lnTo>
                  <a:pt x="8244944" y="0"/>
                </a:lnTo>
                <a:lnTo>
                  <a:pt x="8244944" y="5080218"/>
                </a:lnTo>
                <a:lnTo>
                  <a:pt x="0" y="5080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649908" y="6285887"/>
            <a:ext cx="3998603" cy="2925385"/>
          </a:xfrm>
          <a:custGeom>
            <a:avLst/>
            <a:gdLst/>
            <a:ahLst/>
            <a:cxnLst/>
            <a:rect l="l" t="t" r="r" b="b"/>
            <a:pathLst>
              <a:path w="3998603" h="2925385">
                <a:moveTo>
                  <a:pt x="0" y="0"/>
                </a:moveTo>
                <a:lnTo>
                  <a:pt x="3998603" y="0"/>
                </a:lnTo>
                <a:lnTo>
                  <a:pt x="3998603" y="2925385"/>
                </a:lnTo>
                <a:lnTo>
                  <a:pt x="0" y="2925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527069" y="2420847"/>
            <a:ext cx="6039948" cy="3175643"/>
          </a:xfrm>
          <a:custGeom>
            <a:avLst/>
            <a:gdLst/>
            <a:ahLst/>
            <a:cxnLst/>
            <a:rect l="l" t="t" r="r" b="b"/>
            <a:pathLst>
              <a:path w="6039948" h="3175643">
                <a:moveTo>
                  <a:pt x="0" y="0"/>
                </a:moveTo>
                <a:lnTo>
                  <a:pt x="6039948" y="0"/>
                </a:lnTo>
                <a:lnTo>
                  <a:pt x="6039948" y="3175642"/>
                </a:lnTo>
                <a:lnTo>
                  <a:pt x="0" y="3175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81879" y="7268247"/>
            <a:ext cx="8174799" cy="2305237"/>
          </a:xfrm>
          <a:custGeom>
            <a:avLst/>
            <a:gdLst/>
            <a:ahLst/>
            <a:cxnLst/>
            <a:rect l="l" t="t" r="r" b="b"/>
            <a:pathLst>
              <a:path w="8174799" h="2305237">
                <a:moveTo>
                  <a:pt x="0" y="0"/>
                </a:moveTo>
                <a:lnTo>
                  <a:pt x="8174799" y="0"/>
                </a:lnTo>
                <a:lnTo>
                  <a:pt x="8174799" y="2305237"/>
                </a:lnTo>
                <a:lnTo>
                  <a:pt x="0" y="230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298"/>
            </a:stretch>
          </a:blipFill>
        </p:spPr>
      </p:sp>
      <p:sp>
        <p:nvSpPr>
          <p:cNvPr id="12" name="AutoShape 12"/>
          <p:cNvSpPr/>
          <p:nvPr/>
        </p:nvSpPr>
        <p:spPr>
          <a:xfrm flipV="1">
            <a:off x="8839200" y="5600700"/>
            <a:ext cx="1493003" cy="1528211"/>
          </a:xfrm>
          <a:prstGeom prst="line">
            <a:avLst/>
          </a:prstGeom>
          <a:ln w="95250" cap="flat">
            <a:solidFill>
              <a:srgbClr val="5170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UART_TOP Verificataion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2238" y="6609737"/>
            <a:ext cx="121656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Console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134600" y="2192782"/>
            <a:ext cx="6172200" cy="3560318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01336" y="7069582"/>
            <a:ext cx="8590263" cy="2620012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836" y="311600"/>
            <a:ext cx="17584329" cy="9695385"/>
            <a:chOff x="0" y="0"/>
            <a:chExt cx="4631263" cy="2553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1263" cy="2553517"/>
            </a:xfrm>
            <a:custGeom>
              <a:avLst/>
              <a:gdLst/>
              <a:ahLst/>
              <a:cxnLst/>
              <a:rect l="l" t="t" r="r" b="b"/>
              <a:pathLst>
                <a:path w="4631263" h="2553517">
                  <a:moveTo>
                    <a:pt x="0" y="0"/>
                  </a:moveTo>
                  <a:lnTo>
                    <a:pt x="4631263" y="0"/>
                  </a:lnTo>
                  <a:lnTo>
                    <a:pt x="4631263" y="2553517"/>
                  </a:lnTo>
                  <a:lnTo>
                    <a:pt x="0" y="25535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1263" cy="260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51836" y="962025"/>
            <a:ext cx="1758432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0661075" y="6285887"/>
            <a:ext cx="3998603" cy="2925385"/>
          </a:xfrm>
          <a:custGeom>
            <a:avLst/>
            <a:gdLst/>
            <a:ahLst/>
            <a:cxnLst/>
            <a:rect l="l" t="t" r="r" b="b"/>
            <a:pathLst>
              <a:path w="3998603" h="2925385">
                <a:moveTo>
                  <a:pt x="0" y="0"/>
                </a:moveTo>
                <a:lnTo>
                  <a:pt x="3998603" y="0"/>
                </a:lnTo>
                <a:lnTo>
                  <a:pt x="3998603" y="2925385"/>
                </a:lnTo>
                <a:lnTo>
                  <a:pt x="0" y="2925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527069" y="2420847"/>
            <a:ext cx="6039948" cy="3175643"/>
          </a:xfrm>
          <a:custGeom>
            <a:avLst/>
            <a:gdLst/>
            <a:ahLst/>
            <a:cxnLst/>
            <a:rect l="l" t="t" r="r" b="b"/>
            <a:pathLst>
              <a:path w="6039948" h="3175643">
                <a:moveTo>
                  <a:pt x="0" y="0"/>
                </a:moveTo>
                <a:lnTo>
                  <a:pt x="6039948" y="0"/>
                </a:lnTo>
                <a:lnTo>
                  <a:pt x="6039948" y="3175642"/>
                </a:lnTo>
                <a:lnTo>
                  <a:pt x="0" y="317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 flipV="1">
            <a:off x="8771129" y="7655618"/>
            <a:ext cx="1522845" cy="1080254"/>
          </a:xfrm>
          <a:prstGeom prst="line">
            <a:avLst/>
          </a:prstGeom>
          <a:ln w="95250" cap="flat">
            <a:solidFill>
              <a:srgbClr val="5170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591404" y="1095375"/>
            <a:ext cx="9264254" cy="5286667"/>
          </a:xfrm>
          <a:custGeom>
            <a:avLst/>
            <a:gdLst/>
            <a:ahLst/>
            <a:cxnLst/>
            <a:rect l="l" t="t" r="r" b="b"/>
            <a:pathLst>
              <a:path w="9264254" h="5286667">
                <a:moveTo>
                  <a:pt x="0" y="0"/>
                </a:moveTo>
                <a:lnTo>
                  <a:pt x="9264254" y="0"/>
                </a:lnTo>
                <a:lnTo>
                  <a:pt x="9264254" y="5286667"/>
                </a:lnTo>
                <a:lnTo>
                  <a:pt x="0" y="5286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UART_TOP Verificataion</a:t>
            </a:r>
          </a:p>
        </p:txBody>
      </p:sp>
      <p:sp>
        <p:nvSpPr>
          <p:cNvPr id="13" name="Freeform 13"/>
          <p:cNvSpPr/>
          <p:nvPr/>
        </p:nvSpPr>
        <p:spPr>
          <a:xfrm>
            <a:off x="596330" y="7250511"/>
            <a:ext cx="8174799" cy="2305237"/>
          </a:xfrm>
          <a:custGeom>
            <a:avLst/>
            <a:gdLst/>
            <a:ahLst/>
            <a:cxnLst/>
            <a:rect l="l" t="t" r="r" b="b"/>
            <a:pathLst>
              <a:path w="8174799" h="2305237">
                <a:moveTo>
                  <a:pt x="0" y="0"/>
                </a:moveTo>
                <a:lnTo>
                  <a:pt x="8174799" y="0"/>
                </a:lnTo>
                <a:lnTo>
                  <a:pt x="8174799" y="2305237"/>
                </a:lnTo>
                <a:lnTo>
                  <a:pt x="0" y="230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298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25716" y="6744920"/>
            <a:ext cx="1203084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Console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293974" y="5995430"/>
            <a:ext cx="5022226" cy="3560318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05538" y="8506841"/>
            <a:ext cx="8586062" cy="1048907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51836" y="962025"/>
            <a:ext cx="17584329" cy="1905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351836" y="330650"/>
            <a:ext cx="17584329" cy="9695385"/>
            <a:chOff x="0" y="0"/>
            <a:chExt cx="4631263" cy="25535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31263" cy="2553517"/>
            </a:xfrm>
            <a:custGeom>
              <a:avLst/>
              <a:gdLst/>
              <a:ahLst/>
              <a:cxnLst/>
              <a:rect l="l" t="t" r="r" b="b"/>
              <a:pathLst>
                <a:path w="4631263" h="2553517">
                  <a:moveTo>
                    <a:pt x="0" y="0"/>
                  </a:moveTo>
                  <a:lnTo>
                    <a:pt x="4631263" y="0"/>
                  </a:lnTo>
                  <a:lnTo>
                    <a:pt x="4631263" y="2553517"/>
                  </a:lnTo>
                  <a:lnTo>
                    <a:pt x="0" y="25535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31263" cy="260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7052" y="1028700"/>
            <a:ext cx="6741561" cy="4672001"/>
            <a:chOff x="0" y="0"/>
            <a:chExt cx="8988748" cy="62293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88748" cy="6229335"/>
            </a:xfrm>
            <a:custGeom>
              <a:avLst/>
              <a:gdLst/>
              <a:ahLst/>
              <a:cxnLst/>
              <a:rect l="l" t="t" r="r" b="b"/>
              <a:pathLst>
                <a:path w="8988748" h="6229335">
                  <a:moveTo>
                    <a:pt x="0" y="0"/>
                  </a:moveTo>
                  <a:lnTo>
                    <a:pt x="8988748" y="0"/>
                  </a:lnTo>
                  <a:lnTo>
                    <a:pt x="8988748" y="6229335"/>
                  </a:lnTo>
                  <a:lnTo>
                    <a:pt x="0" y="6229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894951" y="3392183"/>
              <a:ext cx="8093797" cy="389707"/>
              <a:chOff x="0" y="0"/>
              <a:chExt cx="1598775" cy="7697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598775" cy="76979"/>
              </a:xfrm>
              <a:custGeom>
                <a:avLst/>
                <a:gdLst/>
                <a:ahLst/>
                <a:cxnLst/>
                <a:rect l="l" t="t" r="r" b="b"/>
                <a:pathLst>
                  <a:path w="1598775" h="76979">
                    <a:moveTo>
                      <a:pt x="0" y="0"/>
                    </a:moveTo>
                    <a:lnTo>
                      <a:pt x="1598775" y="0"/>
                    </a:lnTo>
                    <a:lnTo>
                      <a:pt x="1598775" y="76979"/>
                    </a:lnTo>
                    <a:lnTo>
                      <a:pt x="0" y="76979"/>
                    </a:lnTo>
                    <a:close/>
                  </a:path>
                </a:pathLst>
              </a:custGeom>
              <a:solidFill>
                <a:srgbClr val="FF3131">
                  <a:alpha val="19608"/>
                </a:srgbClr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1598775" cy="124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1" name="Freeform 11"/>
          <p:cNvSpPr/>
          <p:nvPr/>
        </p:nvSpPr>
        <p:spPr>
          <a:xfrm>
            <a:off x="581879" y="6944882"/>
            <a:ext cx="17145069" cy="2791537"/>
          </a:xfrm>
          <a:custGeom>
            <a:avLst/>
            <a:gdLst/>
            <a:ahLst/>
            <a:cxnLst/>
            <a:rect l="l" t="t" r="r" b="b"/>
            <a:pathLst>
              <a:path w="17145069" h="2791537">
                <a:moveTo>
                  <a:pt x="0" y="0"/>
                </a:moveTo>
                <a:lnTo>
                  <a:pt x="17145069" y="0"/>
                </a:lnTo>
                <a:lnTo>
                  <a:pt x="17145069" y="2791536"/>
                </a:lnTo>
                <a:lnTo>
                  <a:pt x="0" y="2791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642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590225" y="917431"/>
            <a:ext cx="3417880" cy="3269277"/>
          </a:xfrm>
          <a:custGeom>
            <a:avLst/>
            <a:gdLst/>
            <a:ahLst/>
            <a:cxnLst/>
            <a:rect l="l" t="t" r="r" b="b"/>
            <a:pathLst>
              <a:path w="3417880" h="3269277">
                <a:moveTo>
                  <a:pt x="0" y="0"/>
                </a:moveTo>
                <a:lnTo>
                  <a:pt x="3417880" y="0"/>
                </a:lnTo>
                <a:lnTo>
                  <a:pt x="3417880" y="3269276"/>
                </a:lnTo>
                <a:lnTo>
                  <a:pt x="0" y="3269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590225" y="4310532"/>
            <a:ext cx="8136723" cy="2405749"/>
          </a:xfrm>
          <a:custGeom>
            <a:avLst/>
            <a:gdLst/>
            <a:ahLst/>
            <a:cxnLst/>
            <a:rect l="l" t="t" r="r" b="b"/>
            <a:pathLst>
              <a:path w="8136723" h="2405749">
                <a:moveTo>
                  <a:pt x="0" y="0"/>
                </a:moveTo>
                <a:lnTo>
                  <a:pt x="8136723" y="0"/>
                </a:lnTo>
                <a:lnTo>
                  <a:pt x="8136723" y="2405750"/>
                </a:lnTo>
                <a:lnTo>
                  <a:pt x="0" y="2405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UART_TOP Verificataion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590225" y="1351555"/>
            <a:ext cx="3417880" cy="370451"/>
            <a:chOff x="0" y="0"/>
            <a:chExt cx="900182" cy="9756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00182" cy="97567"/>
            </a:xfrm>
            <a:custGeom>
              <a:avLst/>
              <a:gdLst/>
              <a:ahLst/>
              <a:cxnLst/>
              <a:rect l="l" t="t" r="r" b="b"/>
              <a:pathLst>
                <a:path w="900182" h="97567">
                  <a:moveTo>
                    <a:pt x="0" y="0"/>
                  </a:moveTo>
                  <a:lnTo>
                    <a:pt x="900182" y="0"/>
                  </a:lnTo>
                  <a:lnTo>
                    <a:pt x="900182" y="97567"/>
                  </a:lnTo>
                  <a:lnTo>
                    <a:pt x="0" y="97567"/>
                  </a:lnTo>
                  <a:close/>
                </a:path>
              </a:pathLst>
            </a:custGeom>
            <a:solidFill>
              <a:srgbClr val="5170FF">
                <a:alpha val="19608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900182" cy="145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590225" y="568180"/>
            <a:ext cx="94401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Console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836" y="311600"/>
            <a:ext cx="17584329" cy="9695385"/>
            <a:chOff x="0" y="0"/>
            <a:chExt cx="4631263" cy="2553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1263" cy="2553517"/>
            </a:xfrm>
            <a:custGeom>
              <a:avLst/>
              <a:gdLst/>
              <a:ahLst/>
              <a:cxnLst/>
              <a:rect l="l" t="t" r="r" b="b"/>
              <a:pathLst>
                <a:path w="4631263" h="2553517">
                  <a:moveTo>
                    <a:pt x="0" y="0"/>
                  </a:moveTo>
                  <a:lnTo>
                    <a:pt x="4631263" y="0"/>
                  </a:lnTo>
                  <a:lnTo>
                    <a:pt x="4631263" y="2553517"/>
                  </a:lnTo>
                  <a:lnTo>
                    <a:pt x="0" y="25535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1263" cy="260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51836" y="962025"/>
            <a:ext cx="1758432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4115415" y="4992890"/>
            <a:ext cx="40682" cy="0"/>
          </a:xfrm>
          <a:prstGeom prst="line">
            <a:avLst/>
          </a:prstGeom>
          <a:ln w="14287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619979" y="1935866"/>
            <a:ext cx="5930188" cy="6989310"/>
          </a:xfrm>
          <a:custGeom>
            <a:avLst/>
            <a:gdLst/>
            <a:ahLst/>
            <a:cxnLst/>
            <a:rect l="l" t="t" r="r" b="b"/>
            <a:pathLst>
              <a:path w="5930188" h="6989310">
                <a:moveTo>
                  <a:pt x="0" y="0"/>
                </a:moveTo>
                <a:lnTo>
                  <a:pt x="5930187" y="0"/>
                </a:lnTo>
                <a:lnTo>
                  <a:pt x="5930187" y="6989310"/>
                </a:lnTo>
                <a:lnTo>
                  <a:pt x="0" y="6989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1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473970" y="1131187"/>
            <a:ext cx="11415377" cy="8754860"/>
          </a:xfrm>
          <a:custGeom>
            <a:avLst/>
            <a:gdLst/>
            <a:ahLst/>
            <a:cxnLst/>
            <a:rect l="l" t="t" r="r" b="b"/>
            <a:pathLst>
              <a:path w="11415377" h="8754860">
                <a:moveTo>
                  <a:pt x="0" y="0"/>
                </a:moveTo>
                <a:lnTo>
                  <a:pt x="11415377" y="0"/>
                </a:lnTo>
                <a:lnTo>
                  <a:pt x="11415377" y="8754861"/>
                </a:lnTo>
                <a:lnTo>
                  <a:pt x="0" y="8754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07" r="-830" b="-43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UART_TOP Verificataion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3666543" y="5068879"/>
            <a:ext cx="2487857" cy="281782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2791" y="295808"/>
            <a:ext cx="17584329" cy="9695385"/>
            <a:chOff x="0" y="0"/>
            <a:chExt cx="4631263" cy="2553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1263" cy="2553517"/>
            </a:xfrm>
            <a:custGeom>
              <a:avLst/>
              <a:gdLst/>
              <a:ahLst/>
              <a:cxnLst/>
              <a:rect l="l" t="t" r="r" b="b"/>
              <a:pathLst>
                <a:path w="4631263" h="2553517">
                  <a:moveTo>
                    <a:pt x="0" y="0"/>
                  </a:moveTo>
                  <a:lnTo>
                    <a:pt x="4631263" y="0"/>
                  </a:lnTo>
                  <a:lnTo>
                    <a:pt x="4631263" y="2553517"/>
                  </a:lnTo>
                  <a:lnTo>
                    <a:pt x="0" y="25535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1263" cy="260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51836" y="946232"/>
            <a:ext cx="17585284" cy="15793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581879" y="1166692"/>
            <a:ext cx="17126154" cy="3896200"/>
          </a:xfrm>
          <a:custGeom>
            <a:avLst/>
            <a:gdLst/>
            <a:ahLst/>
            <a:cxnLst/>
            <a:rect l="l" t="t" r="r" b="b"/>
            <a:pathLst>
              <a:path w="17126154" h="3896200">
                <a:moveTo>
                  <a:pt x="0" y="0"/>
                </a:moveTo>
                <a:lnTo>
                  <a:pt x="17126154" y="0"/>
                </a:lnTo>
                <a:lnTo>
                  <a:pt x="17126154" y="3896200"/>
                </a:lnTo>
                <a:lnTo>
                  <a:pt x="0" y="389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158215" y="5782908"/>
            <a:ext cx="3476798" cy="3735938"/>
          </a:xfrm>
          <a:custGeom>
            <a:avLst/>
            <a:gdLst/>
            <a:ahLst/>
            <a:cxnLst/>
            <a:rect l="l" t="t" r="r" b="b"/>
            <a:pathLst>
              <a:path w="3476798" h="3735938">
                <a:moveTo>
                  <a:pt x="0" y="0"/>
                </a:moveTo>
                <a:lnTo>
                  <a:pt x="3476798" y="0"/>
                </a:lnTo>
                <a:lnTo>
                  <a:pt x="3476798" y="3735938"/>
                </a:lnTo>
                <a:lnTo>
                  <a:pt x="0" y="3735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69688" y="5396267"/>
            <a:ext cx="7574312" cy="2254610"/>
          </a:xfrm>
          <a:custGeom>
            <a:avLst/>
            <a:gdLst/>
            <a:ahLst/>
            <a:cxnLst/>
            <a:rect l="l" t="t" r="r" b="b"/>
            <a:pathLst>
              <a:path w="7574312" h="2254610">
                <a:moveTo>
                  <a:pt x="0" y="0"/>
                </a:moveTo>
                <a:lnTo>
                  <a:pt x="7574312" y="0"/>
                </a:lnTo>
                <a:lnTo>
                  <a:pt x="7574312" y="2254610"/>
                </a:lnTo>
                <a:lnTo>
                  <a:pt x="0" y="2254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UART_TOP Verificataion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9688" y="8229926"/>
            <a:ext cx="7749109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#(BIT_PERIOD/2) : 첫 비트 중앙에서 안정된 샘플링 시작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#(BIT_PERIOD) : 이후 각 비트의 중앙에서 데이터 읽기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58215" y="5224462"/>
            <a:ext cx="94401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Console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355723" y="2950863"/>
            <a:ext cx="7788277" cy="2945346"/>
            <a:chOff x="0" y="0"/>
            <a:chExt cx="2051233" cy="7757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51233" cy="775729"/>
            </a:xfrm>
            <a:custGeom>
              <a:avLst/>
              <a:gdLst/>
              <a:ahLst/>
              <a:cxnLst/>
              <a:rect l="l" t="t" r="r" b="b"/>
              <a:pathLst>
                <a:path w="2051233" h="775729">
                  <a:moveTo>
                    <a:pt x="0" y="0"/>
                  </a:moveTo>
                  <a:lnTo>
                    <a:pt x="2051233" y="0"/>
                  </a:lnTo>
                  <a:lnTo>
                    <a:pt x="2051233" y="775729"/>
                  </a:lnTo>
                  <a:lnTo>
                    <a:pt x="0" y="77572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051233" cy="823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54747" y="3057035"/>
            <a:ext cx="3895115" cy="2694312"/>
          </a:xfrm>
          <a:custGeom>
            <a:avLst/>
            <a:gdLst/>
            <a:ahLst/>
            <a:cxnLst/>
            <a:rect l="l" t="t" r="r" b="b"/>
            <a:pathLst>
              <a:path w="3895115" h="2694312">
                <a:moveTo>
                  <a:pt x="0" y="0"/>
                </a:moveTo>
                <a:lnTo>
                  <a:pt x="3895115" y="0"/>
                </a:lnTo>
                <a:lnTo>
                  <a:pt x="3895115" y="2694312"/>
                </a:lnTo>
                <a:lnTo>
                  <a:pt x="0" y="269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552" r="-62485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5249862" y="2950863"/>
            <a:ext cx="3894138" cy="2945346"/>
            <a:chOff x="0" y="0"/>
            <a:chExt cx="1025617" cy="7757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25617" cy="775729"/>
            </a:xfrm>
            <a:custGeom>
              <a:avLst/>
              <a:gdLst/>
              <a:ahLst/>
              <a:cxnLst/>
              <a:rect l="l" t="t" r="r" b="b"/>
              <a:pathLst>
                <a:path w="1025617" h="775729">
                  <a:moveTo>
                    <a:pt x="0" y="0"/>
                  </a:moveTo>
                  <a:lnTo>
                    <a:pt x="1025617" y="0"/>
                  </a:lnTo>
                  <a:lnTo>
                    <a:pt x="1025617" y="775729"/>
                  </a:lnTo>
                  <a:lnTo>
                    <a:pt x="0" y="77572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025617" cy="823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247327" y="2950863"/>
            <a:ext cx="7788277" cy="2945346"/>
            <a:chOff x="0" y="0"/>
            <a:chExt cx="2051233" cy="77572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1233" cy="775729"/>
            </a:xfrm>
            <a:custGeom>
              <a:avLst/>
              <a:gdLst/>
              <a:ahLst/>
              <a:cxnLst/>
              <a:rect l="l" t="t" r="r" b="b"/>
              <a:pathLst>
                <a:path w="2051233" h="775729">
                  <a:moveTo>
                    <a:pt x="0" y="0"/>
                  </a:moveTo>
                  <a:lnTo>
                    <a:pt x="2051233" y="0"/>
                  </a:lnTo>
                  <a:lnTo>
                    <a:pt x="2051233" y="775729"/>
                  </a:lnTo>
                  <a:lnTo>
                    <a:pt x="0" y="77572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051233" cy="823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9407764" y="3840601"/>
            <a:ext cx="3573265" cy="1167267"/>
          </a:xfrm>
          <a:custGeom>
            <a:avLst/>
            <a:gdLst/>
            <a:ahLst/>
            <a:cxnLst/>
            <a:rect l="l" t="t" r="r" b="b"/>
            <a:pathLst>
              <a:path w="3573265" h="1167267">
                <a:moveTo>
                  <a:pt x="0" y="0"/>
                </a:moveTo>
                <a:lnTo>
                  <a:pt x="3573265" y="0"/>
                </a:lnTo>
                <a:lnTo>
                  <a:pt x="3573265" y="1167267"/>
                </a:lnTo>
                <a:lnTo>
                  <a:pt x="0" y="11672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355723" y="6029560"/>
            <a:ext cx="7788277" cy="2945346"/>
            <a:chOff x="0" y="0"/>
            <a:chExt cx="2051233" cy="77572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1233" cy="775729"/>
            </a:xfrm>
            <a:custGeom>
              <a:avLst/>
              <a:gdLst/>
              <a:ahLst/>
              <a:cxnLst/>
              <a:rect l="l" t="t" r="r" b="b"/>
              <a:pathLst>
                <a:path w="2051233" h="775729">
                  <a:moveTo>
                    <a:pt x="0" y="0"/>
                  </a:moveTo>
                  <a:lnTo>
                    <a:pt x="2051233" y="0"/>
                  </a:lnTo>
                  <a:lnTo>
                    <a:pt x="2051233" y="775729"/>
                  </a:lnTo>
                  <a:lnTo>
                    <a:pt x="0" y="77572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051233" cy="823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247327" y="6029560"/>
            <a:ext cx="7788277" cy="2945346"/>
            <a:chOff x="0" y="0"/>
            <a:chExt cx="2051233" cy="77572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51233" cy="775729"/>
            </a:xfrm>
            <a:custGeom>
              <a:avLst/>
              <a:gdLst/>
              <a:ahLst/>
              <a:cxnLst/>
              <a:rect l="l" t="t" r="r" b="b"/>
              <a:pathLst>
                <a:path w="2051233" h="775729">
                  <a:moveTo>
                    <a:pt x="0" y="0"/>
                  </a:moveTo>
                  <a:lnTo>
                    <a:pt x="2051233" y="0"/>
                  </a:lnTo>
                  <a:lnTo>
                    <a:pt x="2051233" y="775729"/>
                  </a:lnTo>
                  <a:lnTo>
                    <a:pt x="0" y="77572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051233" cy="823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287962" y="6029560"/>
            <a:ext cx="3894138" cy="2945346"/>
            <a:chOff x="0" y="0"/>
            <a:chExt cx="1025617" cy="77572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25617" cy="775729"/>
            </a:xfrm>
            <a:custGeom>
              <a:avLst/>
              <a:gdLst/>
              <a:ahLst/>
              <a:cxnLst/>
              <a:rect l="l" t="t" r="r" b="b"/>
              <a:pathLst>
                <a:path w="1025617" h="775729">
                  <a:moveTo>
                    <a:pt x="0" y="0"/>
                  </a:moveTo>
                  <a:lnTo>
                    <a:pt x="1025617" y="0"/>
                  </a:lnTo>
                  <a:lnTo>
                    <a:pt x="1025617" y="775729"/>
                  </a:lnTo>
                  <a:lnTo>
                    <a:pt x="0" y="77572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025617" cy="823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2503565" y="6425461"/>
            <a:ext cx="1597479" cy="1655027"/>
          </a:xfrm>
          <a:custGeom>
            <a:avLst/>
            <a:gdLst/>
            <a:ahLst/>
            <a:cxnLst/>
            <a:rect l="l" t="t" r="r" b="b"/>
            <a:pathLst>
              <a:path w="1597479" h="1655027">
                <a:moveTo>
                  <a:pt x="0" y="0"/>
                </a:moveTo>
                <a:lnTo>
                  <a:pt x="1597479" y="0"/>
                </a:lnTo>
                <a:lnTo>
                  <a:pt x="1597479" y="1655028"/>
                </a:lnTo>
                <a:lnTo>
                  <a:pt x="0" y="16550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737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509018" y="6857419"/>
            <a:ext cx="3344533" cy="1319949"/>
          </a:xfrm>
          <a:custGeom>
            <a:avLst/>
            <a:gdLst/>
            <a:ahLst/>
            <a:cxnLst/>
            <a:rect l="l" t="t" r="r" b="b"/>
            <a:pathLst>
              <a:path w="3344533" h="1319949">
                <a:moveTo>
                  <a:pt x="0" y="0"/>
                </a:moveTo>
                <a:lnTo>
                  <a:pt x="3344533" y="0"/>
                </a:lnTo>
                <a:lnTo>
                  <a:pt x="3344533" y="1319950"/>
                </a:lnTo>
                <a:lnTo>
                  <a:pt x="0" y="13199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4352008" y="1733694"/>
            <a:ext cx="958398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FPGA보드 및 설계 툴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55723" y="97190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SystemVerilog Project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222734" y="3366412"/>
            <a:ext cx="4024593" cy="1999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4697" lvl="1" indent="-197349" algn="l">
              <a:lnSpc>
                <a:spcPts val="2650"/>
              </a:lnSpc>
              <a:spcBef>
                <a:spcPct val="0"/>
              </a:spcBef>
              <a:buFont typeface="Arial"/>
              <a:buChar char="•"/>
            </a:pPr>
            <a:r>
              <a:rPr lang="en-US" sz="1828" u="none" strike="noStrike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Basys 3</a:t>
            </a:r>
            <a:r>
              <a:rPr lang="en-US" sz="1828" u="none" strike="noStrike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(Xilinx Artix-7 XC7A35T-1CPG236C)</a:t>
            </a:r>
          </a:p>
          <a:p>
            <a:pPr marL="394697" lvl="1" indent="-197349" algn="l">
              <a:lnSpc>
                <a:spcPts val="2650"/>
              </a:lnSpc>
              <a:spcBef>
                <a:spcPct val="0"/>
              </a:spcBef>
              <a:buFont typeface="Arial"/>
              <a:buChar char="•"/>
            </a:pPr>
            <a:r>
              <a:rPr lang="en-US" sz="1828" u="none" strike="noStrike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100 MHz</a:t>
            </a:r>
            <a:r>
              <a:rPr lang="en-US" sz="1828" u="none" strike="noStrike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클럭</a:t>
            </a:r>
          </a:p>
          <a:p>
            <a:pPr marL="394697" lvl="1" indent="-197349" algn="l">
              <a:lnSpc>
                <a:spcPts val="2650"/>
              </a:lnSpc>
              <a:spcBef>
                <a:spcPct val="0"/>
              </a:spcBef>
              <a:buFont typeface="Arial"/>
              <a:buChar char="•"/>
            </a:pPr>
            <a:r>
              <a:rPr lang="en-US" sz="1828" u="none" strike="noStrike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7-세그먼트 디스플레이</a:t>
            </a:r>
            <a:r>
              <a:rPr lang="en-US" sz="1828" u="none" strike="noStrike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: 4-digit common anode</a:t>
            </a:r>
          </a:p>
          <a:p>
            <a:pPr marL="394697" lvl="1" indent="-197349" algn="l">
              <a:lnSpc>
                <a:spcPts val="2650"/>
              </a:lnSpc>
              <a:spcBef>
                <a:spcPct val="0"/>
              </a:spcBef>
              <a:buFont typeface="Arial"/>
              <a:buChar char="•"/>
            </a:pPr>
            <a:r>
              <a:rPr lang="en-US" sz="1828" u="none" strike="noStrike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Push Buttons</a:t>
            </a:r>
            <a:r>
              <a:rPr lang="en-US" sz="1828" u="none" strike="noStrike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: 5개 (중앙 + 4방향)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279091" y="6822545"/>
            <a:ext cx="3835679" cy="1332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5097" lvl="1" indent="-197548" algn="l">
              <a:lnSpc>
                <a:spcPts val="2653"/>
              </a:lnSpc>
              <a:buFont typeface="Arial"/>
              <a:buChar char="•"/>
            </a:pPr>
            <a:r>
              <a:rPr lang="en-US" sz="182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PC에서 가상 COM 포트(Serial Port) 를 잡아주는 프로그램</a:t>
            </a:r>
          </a:p>
          <a:p>
            <a:pPr marL="395097" lvl="1" indent="-197548" algn="l">
              <a:lnSpc>
                <a:spcPts val="2653"/>
              </a:lnSpc>
              <a:spcBef>
                <a:spcPct val="0"/>
              </a:spcBef>
              <a:buFont typeface="Arial"/>
              <a:buChar char="•"/>
            </a:pPr>
            <a:r>
              <a:rPr lang="en-US" sz="1829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 통신</a:t>
            </a:r>
            <a:r>
              <a:rPr lang="en-US" sz="182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쉽게 확인/제어할 수 있게 도와줍니다.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31772" y="8261464"/>
            <a:ext cx="246522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ComPortMater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3141466" y="2951561"/>
            <a:ext cx="3894138" cy="2945346"/>
            <a:chOff x="0" y="0"/>
            <a:chExt cx="1025617" cy="77572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25617" cy="775729"/>
            </a:xfrm>
            <a:custGeom>
              <a:avLst/>
              <a:gdLst/>
              <a:ahLst/>
              <a:cxnLst/>
              <a:rect l="l" t="t" r="r" b="b"/>
              <a:pathLst>
                <a:path w="1025617" h="775729">
                  <a:moveTo>
                    <a:pt x="0" y="0"/>
                  </a:moveTo>
                  <a:lnTo>
                    <a:pt x="1025617" y="0"/>
                  </a:lnTo>
                  <a:lnTo>
                    <a:pt x="1025617" y="775729"/>
                  </a:lnTo>
                  <a:lnTo>
                    <a:pt x="0" y="77572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025617" cy="823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3141466" y="3167375"/>
            <a:ext cx="2910437" cy="1840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8647" lvl="1" indent="-219323" algn="l">
              <a:lnSpc>
                <a:spcPts val="2945"/>
              </a:lnSpc>
              <a:spcBef>
                <a:spcPct val="0"/>
              </a:spcBef>
              <a:buFont typeface="Arial"/>
              <a:buChar char="•"/>
            </a:pPr>
            <a:r>
              <a:rPr lang="en-US" sz="203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V</a:t>
            </a:r>
            <a:r>
              <a:rPr lang="en-US" sz="2031" u="none" strike="noStrike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ivado는 FPGA 툴</a:t>
            </a:r>
          </a:p>
          <a:p>
            <a:pPr marL="877293" lvl="2" indent="-292431" algn="l">
              <a:lnSpc>
                <a:spcPts val="2945"/>
              </a:lnSpc>
              <a:spcBef>
                <a:spcPct val="0"/>
              </a:spcBef>
              <a:buFont typeface="Arial"/>
              <a:buChar char="⚬"/>
            </a:pPr>
            <a:r>
              <a:rPr lang="en-US" sz="2031" u="none" strike="noStrike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설계</a:t>
            </a:r>
          </a:p>
          <a:p>
            <a:pPr marL="877293" lvl="2" indent="-292431" algn="l">
              <a:lnSpc>
                <a:spcPts val="2945"/>
              </a:lnSpc>
              <a:spcBef>
                <a:spcPct val="0"/>
              </a:spcBef>
              <a:buFont typeface="Arial"/>
              <a:buChar char="⚬"/>
            </a:pPr>
            <a:r>
              <a:rPr lang="en-US" sz="2031" u="none" strike="noStrike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합성</a:t>
            </a:r>
          </a:p>
          <a:p>
            <a:pPr marL="877293" lvl="2" indent="-292431" algn="l">
              <a:lnSpc>
                <a:spcPts val="2945"/>
              </a:lnSpc>
              <a:spcBef>
                <a:spcPct val="0"/>
              </a:spcBef>
              <a:buFont typeface="Arial"/>
              <a:buChar char="⚬"/>
            </a:pPr>
            <a:r>
              <a:rPr lang="en-US" sz="2031" u="none" strike="noStrike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다운로드</a:t>
            </a:r>
          </a:p>
          <a:p>
            <a:pPr marL="438647" lvl="1" indent="-219323" algn="l">
              <a:lnSpc>
                <a:spcPts val="2945"/>
              </a:lnSpc>
              <a:spcBef>
                <a:spcPct val="0"/>
              </a:spcBef>
              <a:buFont typeface="Arial"/>
              <a:buChar char="•"/>
            </a:pPr>
            <a:r>
              <a:rPr lang="en-US" sz="2031" u="none" strike="noStrike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시뮬레이션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3141466" y="6044721"/>
            <a:ext cx="3894138" cy="2945346"/>
            <a:chOff x="0" y="0"/>
            <a:chExt cx="1025617" cy="77572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25617" cy="775729"/>
            </a:xfrm>
            <a:custGeom>
              <a:avLst/>
              <a:gdLst/>
              <a:ahLst/>
              <a:cxnLst/>
              <a:rect l="l" t="t" r="r" b="b"/>
              <a:pathLst>
                <a:path w="1025617" h="775729">
                  <a:moveTo>
                    <a:pt x="0" y="0"/>
                  </a:moveTo>
                  <a:lnTo>
                    <a:pt x="1025617" y="0"/>
                  </a:lnTo>
                  <a:lnTo>
                    <a:pt x="1025617" y="775729"/>
                  </a:lnTo>
                  <a:lnTo>
                    <a:pt x="0" y="77572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1025617" cy="823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3076279" y="6159012"/>
            <a:ext cx="3896983" cy="2054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7816" lvl="1" indent="-203908" algn="l">
              <a:lnSpc>
                <a:spcPts val="2738"/>
              </a:lnSpc>
              <a:spcBef>
                <a:spcPct val="0"/>
              </a:spcBef>
              <a:buFont typeface="Arial"/>
              <a:buChar char="•"/>
            </a:pPr>
            <a:r>
              <a:rPr lang="en-US" sz="188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SystemVer</a:t>
            </a:r>
            <a:r>
              <a:rPr lang="en-US" sz="1888" u="none" strike="noStrike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ilog</a:t>
            </a:r>
            <a:r>
              <a:rPr lang="en-US" sz="1888" u="none" strike="noStrike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는 Verilog HDL을 확장한 언어로, 하드웨어 설계(Design) + </a:t>
            </a:r>
            <a:r>
              <a:rPr lang="en-US" sz="1888" u="none" strike="noStrike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검증(Verification)</a:t>
            </a:r>
            <a:r>
              <a:rPr lang="en-US" sz="1888" u="none" strike="noStrike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기능을 모두 지원합니다.</a:t>
            </a:r>
          </a:p>
          <a:p>
            <a:pPr marL="407816" lvl="1" indent="-203908" algn="l">
              <a:lnSpc>
                <a:spcPts val="2738"/>
              </a:lnSpc>
              <a:spcBef>
                <a:spcPct val="0"/>
              </a:spcBef>
              <a:buFont typeface="Arial"/>
              <a:buChar char="•"/>
            </a:pPr>
            <a:r>
              <a:rPr lang="en-US" sz="1888" u="none" strike="noStrike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888" u="none" strike="noStrike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객체지향</a:t>
            </a:r>
            <a:r>
              <a:rPr lang="en-US" sz="1888" u="none" strike="noStrike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(OOP), </a:t>
            </a:r>
            <a:r>
              <a:rPr lang="en-US" sz="1888" u="none" strike="noStrike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인터페이스</a:t>
            </a:r>
            <a:r>
              <a:rPr lang="en-US" sz="1888" u="none" strike="noStrike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 </a:t>
            </a:r>
            <a:r>
              <a:rPr lang="en-US" sz="1888" u="none" strike="noStrike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랜덤화 </a:t>
            </a:r>
            <a:r>
              <a:rPr lang="en-US" sz="1888" u="none" strike="noStrike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등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836" y="311600"/>
            <a:ext cx="17584329" cy="9695385"/>
            <a:chOff x="0" y="0"/>
            <a:chExt cx="4631263" cy="2553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1263" cy="2553517"/>
            </a:xfrm>
            <a:custGeom>
              <a:avLst/>
              <a:gdLst/>
              <a:ahLst/>
              <a:cxnLst/>
              <a:rect l="l" t="t" r="r" b="b"/>
              <a:pathLst>
                <a:path w="4631263" h="2553517">
                  <a:moveTo>
                    <a:pt x="0" y="0"/>
                  </a:moveTo>
                  <a:lnTo>
                    <a:pt x="4631263" y="0"/>
                  </a:lnTo>
                  <a:lnTo>
                    <a:pt x="4631263" y="2553517"/>
                  </a:lnTo>
                  <a:lnTo>
                    <a:pt x="0" y="25535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1263" cy="260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51836" y="962025"/>
            <a:ext cx="1758432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4115415" y="4992890"/>
            <a:ext cx="40682" cy="0"/>
          </a:xfrm>
          <a:prstGeom prst="line">
            <a:avLst/>
          </a:prstGeom>
          <a:ln w="14287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6473970" y="1131187"/>
            <a:ext cx="11415377" cy="8754860"/>
          </a:xfrm>
          <a:custGeom>
            <a:avLst/>
            <a:gdLst/>
            <a:ahLst/>
            <a:cxnLst/>
            <a:rect l="l" t="t" r="r" b="b"/>
            <a:pathLst>
              <a:path w="11415377" h="8754860">
                <a:moveTo>
                  <a:pt x="0" y="0"/>
                </a:moveTo>
                <a:lnTo>
                  <a:pt x="11415377" y="0"/>
                </a:lnTo>
                <a:lnTo>
                  <a:pt x="11415377" y="8754861"/>
                </a:lnTo>
                <a:lnTo>
                  <a:pt x="0" y="8754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07" r="-830" b="-43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318823"/>
            <a:ext cx="7171980" cy="8223247"/>
          </a:xfrm>
          <a:custGeom>
            <a:avLst/>
            <a:gdLst/>
            <a:ahLst/>
            <a:cxnLst/>
            <a:rect l="l" t="t" r="r" b="b"/>
            <a:pathLst>
              <a:path w="7171980" h="8223247">
                <a:moveTo>
                  <a:pt x="0" y="0"/>
                </a:moveTo>
                <a:lnTo>
                  <a:pt x="7171980" y="0"/>
                </a:lnTo>
                <a:lnTo>
                  <a:pt x="7171980" y="8223248"/>
                </a:lnTo>
                <a:lnTo>
                  <a:pt x="0" y="8223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UART_TOP Verificataion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3209343" y="952500"/>
            <a:ext cx="3783257" cy="35052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836" y="378603"/>
            <a:ext cx="17584329" cy="9695385"/>
            <a:chOff x="0" y="0"/>
            <a:chExt cx="4631263" cy="2553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1263" cy="2553517"/>
            </a:xfrm>
            <a:custGeom>
              <a:avLst/>
              <a:gdLst/>
              <a:ahLst/>
              <a:cxnLst/>
              <a:rect l="l" t="t" r="r" b="b"/>
              <a:pathLst>
                <a:path w="4631263" h="2553517">
                  <a:moveTo>
                    <a:pt x="0" y="0"/>
                  </a:moveTo>
                  <a:lnTo>
                    <a:pt x="4631263" y="0"/>
                  </a:lnTo>
                  <a:lnTo>
                    <a:pt x="4631263" y="2553517"/>
                  </a:lnTo>
                  <a:lnTo>
                    <a:pt x="0" y="25535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1263" cy="260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51836" y="962025"/>
            <a:ext cx="17584329" cy="67003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336113" y="1797616"/>
            <a:ext cx="4887673" cy="1256442"/>
          </a:xfrm>
          <a:custGeom>
            <a:avLst/>
            <a:gdLst/>
            <a:ahLst/>
            <a:cxnLst/>
            <a:rect l="l" t="t" r="r" b="b"/>
            <a:pathLst>
              <a:path w="4887673" h="1256442">
                <a:moveTo>
                  <a:pt x="0" y="0"/>
                </a:moveTo>
                <a:lnTo>
                  <a:pt x="4887673" y="0"/>
                </a:lnTo>
                <a:lnTo>
                  <a:pt x="4887673" y="1256442"/>
                </a:lnTo>
                <a:lnTo>
                  <a:pt x="0" y="1256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5890" b="-5866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6113" y="3510699"/>
            <a:ext cx="4044010" cy="977805"/>
          </a:xfrm>
          <a:custGeom>
            <a:avLst/>
            <a:gdLst/>
            <a:ahLst/>
            <a:cxnLst/>
            <a:rect l="l" t="t" r="r" b="b"/>
            <a:pathLst>
              <a:path w="4044010" h="977805">
                <a:moveTo>
                  <a:pt x="0" y="0"/>
                </a:moveTo>
                <a:lnTo>
                  <a:pt x="4044010" y="0"/>
                </a:lnTo>
                <a:lnTo>
                  <a:pt x="4044010" y="977806"/>
                </a:lnTo>
                <a:lnTo>
                  <a:pt x="0" y="977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952841" y="2140149"/>
            <a:ext cx="9220189" cy="5484934"/>
          </a:xfrm>
          <a:custGeom>
            <a:avLst/>
            <a:gdLst/>
            <a:ahLst/>
            <a:cxnLst/>
            <a:rect l="l" t="t" r="r" b="b"/>
            <a:pathLst>
              <a:path w="9220189" h="5484934">
                <a:moveTo>
                  <a:pt x="0" y="0"/>
                </a:moveTo>
                <a:lnTo>
                  <a:pt x="9220189" y="0"/>
                </a:lnTo>
                <a:lnTo>
                  <a:pt x="9220189" y="5484934"/>
                </a:lnTo>
                <a:lnTo>
                  <a:pt x="0" y="5484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0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26588" y="4998558"/>
            <a:ext cx="1920246" cy="860438"/>
          </a:xfrm>
          <a:custGeom>
            <a:avLst/>
            <a:gdLst/>
            <a:ahLst/>
            <a:cxnLst/>
            <a:rect l="l" t="t" r="r" b="b"/>
            <a:pathLst>
              <a:path w="1920246" h="860438">
                <a:moveTo>
                  <a:pt x="0" y="0"/>
                </a:moveTo>
                <a:lnTo>
                  <a:pt x="1920246" y="0"/>
                </a:lnTo>
                <a:lnTo>
                  <a:pt x="1920246" y="860438"/>
                </a:lnTo>
                <a:lnTo>
                  <a:pt x="0" y="8604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426965" y="4969983"/>
            <a:ext cx="1902075" cy="889013"/>
          </a:xfrm>
          <a:custGeom>
            <a:avLst/>
            <a:gdLst/>
            <a:ahLst/>
            <a:cxnLst/>
            <a:rect l="l" t="t" r="r" b="b"/>
            <a:pathLst>
              <a:path w="1902075" h="889013">
                <a:moveTo>
                  <a:pt x="0" y="0"/>
                </a:moveTo>
                <a:lnTo>
                  <a:pt x="1902074" y="0"/>
                </a:lnTo>
                <a:lnTo>
                  <a:pt x="1902074" y="889013"/>
                </a:lnTo>
                <a:lnTo>
                  <a:pt x="0" y="8890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2286711" y="4488505"/>
            <a:ext cx="0" cy="51005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2" name="AutoShape 12"/>
          <p:cNvSpPr/>
          <p:nvPr/>
        </p:nvSpPr>
        <p:spPr>
          <a:xfrm flipH="1">
            <a:off x="4378002" y="4488505"/>
            <a:ext cx="0" cy="48147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" name="AutoShape 13"/>
          <p:cNvSpPr/>
          <p:nvPr/>
        </p:nvSpPr>
        <p:spPr>
          <a:xfrm flipV="1">
            <a:off x="2957765" y="2783186"/>
            <a:ext cx="5777541" cy="249078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oval" w="lg" len="lg"/>
            <a:tailEnd type="triangle" w="lg" len="med"/>
          </a:ln>
        </p:spPr>
      </p:sp>
      <p:grpSp>
        <p:nvGrpSpPr>
          <p:cNvPr id="14" name="Group 14"/>
          <p:cNvGrpSpPr/>
          <p:nvPr/>
        </p:nvGrpSpPr>
        <p:grpSpPr>
          <a:xfrm>
            <a:off x="8518438" y="2636034"/>
            <a:ext cx="3074933" cy="327807"/>
            <a:chOff x="0" y="0"/>
            <a:chExt cx="809859" cy="863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09859" cy="86336"/>
            </a:xfrm>
            <a:custGeom>
              <a:avLst/>
              <a:gdLst/>
              <a:ahLst/>
              <a:cxnLst/>
              <a:rect l="l" t="t" r="r" b="b"/>
              <a:pathLst>
                <a:path w="809859" h="86336">
                  <a:moveTo>
                    <a:pt x="0" y="0"/>
                  </a:moveTo>
                  <a:lnTo>
                    <a:pt x="809859" y="0"/>
                  </a:lnTo>
                  <a:lnTo>
                    <a:pt x="809859" y="86336"/>
                  </a:lnTo>
                  <a:lnTo>
                    <a:pt x="0" y="86336"/>
                  </a:lnTo>
                  <a:close/>
                </a:path>
              </a:pathLst>
            </a:custGeom>
            <a:solidFill>
              <a:srgbClr val="FF3131">
                <a:alpha val="19608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09859" cy="133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518438" y="3414029"/>
            <a:ext cx="3074933" cy="327807"/>
            <a:chOff x="0" y="0"/>
            <a:chExt cx="809859" cy="8633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09859" cy="86336"/>
            </a:xfrm>
            <a:custGeom>
              <a:avLst/>
              <a:gdLst/>
              <a:ahLst/>
              <a:cxnLst/>
              <a:rect l="l" t="t" r="r" b="b"/>
              <a:pathLst>
                <a:path w="809859" h="86336">
                  <a:moveTo>
                    <a:pt x="0" y="0"/>
                  </a:moveTo>
                  <a:lnTo>
                    <a:pt x="809859" y="0"/>
                  </a:lnTo>
                  <a:lnTo>
                    <a:pt x="809859" y="86336"/>
                  </a:lnTo>
                  <a:lnTo>
                    <a:pt x="0" y="86336"/>
                  </a:lnTo>
                  <a:close/>
                </a:path>
              </a:pathLst>
            </a:custGeom>
            <a:solidFill>
              <a:srgbClr val="FF3131">
                <a:alpha val="19608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09859" cy="133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5035496" y="3577933"/>
            <a:ext cx="3699809" cy="1694484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oval" w="lg" len="lg"/>
            <a:tailEnd type="triangle" w="lg" len="med"/>
          </a:ln>
        </p:spPr>
      </p:sp>
      <p:grpSp>
        <p:nvGrpSpPr>
          <p:cNvPr id="22" name="Group 22"/>
          <p:cNvGrpSpPr/>
          <p:nvPr/>
        </p:nvGrpSpPr>
        <p:grpSpPr>
          <a:xfrm>
            <a:off x="8618942" y="6556946"/>
            <a:ext cx="2135247" cy="327807"/>
            <a:chOff x="0" y="0"/>
            <a:chExt cx="562370" cy="8633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62370" cy="86336"/>
            </a:xfrm>
            <a:custGeom>
              <a:avLst/>
              <a:gdLst/>
              <a:ahLst/>
              <a:cxnLst/>
              <a:rect l="l" t="t" r="r" b="b"/>
              <a:pathLst>
                <a:path w="562370" h="86336">
                  <a:moveTo>
                    <a:pt x="0" y="0"/>
                  </a:moveTo>
                  <a:lnTo>
                    <a:pt x="562370" y="0"/>
                  </a:lnTo>
                  <a:lnTo>
                    <a:pt x="562370" y="86336"/>
                  </a:lnTo>
                  <a:lnTo>
                    <a:pt x="0" y="86336"/>
                  </a:lnTo>
                  <a:close/>
                </a:path>
              </a:pathLst>
            </a:custGeom>
            <a:solidFill>
              <a:srgbClr val="FF3131">
                <a:alpha val="19608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562370" cy="133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336113" y="6773396"/>
            <a:ext cx="4764597" cy="1881580"/>
          </a:xfrm>
          <a:custGeom>
            <a:avLst/>
            <a:gdLst/>
            <a:ahLst/>
            <a:cxnLst/>
            <a:rect l="l" t="t" r="r" b="b"/>
            <a:pathLst>
              <a:path w="4764597" h="1881580">
                <a:moveTo>
                  <a:pt x="0" y="0"/>
                </a:moveTo>
                <a:lnTo>
                  <a:pt x="4764597" y="0"/>
                </a:lnTo>
                <a:lnTo>
                  <a:pt x="4764597" y="1881580"/>
                </a:lnTo>
                <a:lnTo>
                  <a:pt x="0" y="18815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4828" r="-5370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27" name="TextBox 27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UART_TOP </a:t>
            </a:r>
            <a:r>
              <a:rPr lang="en-US" sz="2199" dirty="0" err="1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Verificataion</a:t>
            </a:r>
            <a:endParaRPr lang="en-US" sz="2199" dirty="0">
              <a:solidFill>
                <a:srgbClr val="2F5F98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867209" y="3195663"/>
            <a:ext cx="866180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예상 값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520198" y="3195663"/>
            <a:ext cx="166315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 전달 값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562935" y="5792321"/>
            <a:ext cx="461009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5170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예상</a:t>
            </a:r>
            <a:r>
              <a:rPr lang="en-US" sz="2999" dirty="0">
                <a:solidFill>
                  <a:srgbClr val="5170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2999" dirty="0" err="1">
                <a:solidFill>
                  <a:srgbClr val="5170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값과</a:t>
            </a:r>
            <a:r>
              <a:rPr lang="en-US" sz="2999" dirty="0">
                <a:solidFill>
                  <a:srgbClr val="5170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2999" dirty="0" err="1">
                <a:solidFill>
                  <a:srgbClr val="5170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전달받은</a:t>
            </a:r>
            <a:r>
              <a:rPr lang="en-US" sz="2999" dirty="0">
                <a:solidFill>
                  <a:srgbClr val="5170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값 </a:t>
            </a:r>
            <a:r>
              <a:rPr lang="en-US" sz="2999" dirty="0" err="1">
                <a:solidFill>
                  <a:srgbClr val="5170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비교</a:t>
            </a:r>
            <a:endParaRPr lang="en-US" sz="2999" dirty="0">
              <a:solidFill>
                <a:srgbClr val="5170FF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1" name="AutoShape 31"/>
          <p:cNvSpPr/>
          <p:nvPr/>
        </p:nvSpPr>
        <p:spPr>
          <a:xfrm flipV="1">
            <a:off x="6005954" y="6701371"/>
            <a:ext cx="2729351" cy="89609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triangle" w="lg" len="med"/>
            <a:tailEnd type="oval" w="lg" len="lg"/>
          </a:ln>
        </p:spPr>
      </p:sp>
      <p:sp>
        <p:nvSpPr>
          <p:cNvPr id="32" name="TextBox 32"/>
          <p:cNvSpPr txBox="1"/>
          <p:nvPr/>
        </p:nvSpPr>
        <p:spPr>
          <a:xfrm>
            <a:off x="4210505" y="8120383"/>
            <a:ext cx="4408438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이벤트 제어를 통해 다음 랜덤 값 생성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379256" y="3763176"/>
            <a:ext cx="8994344" cy="2641447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918931" y="4115008"/>
            <a:ext cx="38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27"/>
          <p:cNvSpPr txBox="1"/>
          <p:nvPr/>
        </p:nvSpPr>
        <p:spPr>
          <a:xfrm>
            <a:off x="3910409" y="3930234"/>
            <a:ext cx="675266" cy="345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1300" b="1" dirty="0" smtClean="0">
                <a:latin typeface="210 디딤고딕 Bold"/>
                <a:ea typeface="210 디딤고딕 Bold"/>
                <a:cs typeface="210 디딤고딕 Bold"/>
                <a:sym typeface="210 디딤고딕 Bold"/>
              </a:rPr>
              <a:t>mon</a:t>
            </a:r>
            <a:endParaRPr lang="en-US" sz="1300" b="1" dirty="0"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836" y="378603"/>
            <a:ext cx="17584329" cy="9695385"/>
            <a:chOff x="0" y="0"/>
            <a:chExt cx="4631263" cy="2553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1263" cy="2553517"/>
            </a:xfrm>
            <a:custGeom>
              <a:avLst/>
              <a:gdLst/>
              <a:ahLst/>
              <a:cxnLst/>
              <a:rect l="l" t="t" r="r" b="b"/>
              <a:pathLst>
                <a:path w="4631263" h="2553517">
                  <a:moveTo>
                    <a:pt x="0" y="0"/>
                  </a:moveTo>
                  <a:lnTo>
                    <a:pt x="4631263" y="0"/>
                  </a:lnTo>
                  <a:lnTo>
                    <a:pt x="4631263" y="2553517"/>
                  </a:lnTo>
                  <a:lnTo>
                    <a:pt x="0" y="25535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1263" cy="260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51836" y="962025"/>
            <a:ext cx="17584329" cy="67003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976104" y="2136873"/>
            <a:ext cx="3640076" cy="7121427"/>
          </a:xfrm>
          <a:custGeom>
            <a:avLst/>
            <a:gdLst/>
            <a:ahLst/>
            <a:cxnLst/>
            <a:rect l="l" t="t" r="r" b="b"/>
            <a:pathLst>
              <a:path w="3640076" h="7121427">
                <a:moveTo>
                  <a:pt x="0" y="0"/>
                </a:moveTo>
                <a:lnTo>
                  <a:pt x="3640076" y="0"/>
                </a:lnTo>
                <a:lnTo>
                  <a:pt x="3640076" y="7121427"/>
                </a:lnTo>
                <a:lnTo>
                  <a:pt x="0" y="7121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3215" b="-18459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76104" y="2136195"/>
            <a:ext cx="3280239" cy="3328429"/>
            <a:chOff x="0" y="0"/>
            <a:chExt cx="863931" cy="8766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3931" cy="876623"/>
            </a:xfrm>
            <a:custGeom>
              <a:avLst/>
              <a:gdLst/>
              <a:ahLst/>
              <a:cxnLst/>
              <a:rect l="l" t="t" r="r" b="b"/>
              <a:pathLst>
                <a:path w="863931" h="876623">
                  <a:moveTo>
                    <a:pt x="0" y="0"/>
                  </a:moveTo>
                  <a:lnTo>
                    <a:pt x="863931" y="0"/>
                  </a:lnTo>
                  <a:lnTo>
                    <a:pt x="863931" y="876623"/>
                  </a:lnTo>
                  <a:lnTo>
                    <a:pt x="0" y="876623"/>
                  </a:lnTo>
                  <a:close/>
                </a:path>
              </a:pathLst>
            </a:custGeom>
            <a:solidFill>
              <a:srgbClr val="FF3131">
                <a:alpha val="19608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63931" cy="924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6104" y="5950399"/>
            <a:ext cx="3417880" cy="3307901"/>
            <a:chOff x="0" y="0"/>
            <a:chExt cx="900182" cy="8712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00182" cy="871217"/>
            </a:xfrm>
            <a:custGeom>
              <a:avLst/>
              <a:gdLst/>
              <a:ahLst/>
              <a:cxnLst/>
              <a:rect l="l" t="t" r="r" b="b"/>
              <a:pathLst>
                <a:path w="900182" h="871217">
                  <a:moveTo>
                    <a:pt x="0" y="0"/>
                  </a:moveTo>
                  <a:lnTo>
                    <a:pt x="900182" y="0"/>
                  </a:lnTo>
                  <a:lnTo>
                    <a:pt x="900182" y="871217"/>
                  </a:lnTo>
                  <a:lnTo>
                    <a:pt x="0" y="871217"/>
                  </a:lnTo>
                  <a:close/>
                </a:path>
              </a:pathLst>
            </a:custGeom>
            <a:solidFill>
              <a:srgbClr val="5170FF">
                <a:alpha val="19608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900182" cy="918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8428057" y="1666072"/>
            <a:ext cx="7181544" cy="1572291"/>
          </a:xfrm>
          <a:custGeom>
            <a:avLst/>
            <a:gdLst/>
            <a:ahLst/>
            <a:cxnLst/>
            <a:rect l="l" t="t" r="r" b="b"/>
            <a:pathLst>
              <a:path w="7181544" h="1572291">
                <a:moveTo>
                  <a:pt x="0" y="0"/>
                </a:moveTo>
                <a:lnTo>
                  <a:pt x="7181543" y="0"/>
                </a:lnTo>
                <a:lnTo>
                  <a:pt x="7181543" y="1572291"/>
                </a:lnTo>
                <a:lnTo>
                  <a:pt x="0" y="15722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499388" y="4992890"/>
            <a:ext cx="7038881" cy="894574"/>
          </a:xfrm>
          <a:custGeom>
            <a:avLst/>
            <a:gdLst/>
            <a:ahLst/>
            <a:cxnLst/>
            <a:rect l="l" t="t" r="r" b="b"/>
            <a:pathLst>
              <a:path w="7038881" h="894574">
                <a:moveTo>
                  <a:pt x="0" y="0"/>
                </a:moveTo>
                <a:lnTo>
                  <a:pt x="7038881" y="0"/>
                </a:lnTo>
                <a:lnTo>
                  <a:pt x="7038881" y="894573"/>
                </a:lnTo>
                <a:lnTo>
                  <a:pt x="0" y="894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8428057" y="1666072"/>
            <a:ext cx="3133338" cy="390697"/>
            <a:chOff x="0" y="0"/>
            <a:chExt cx="1092698" cy="13624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92699" cy="136249"/>
            </a:xfrm>
            <a:custGeom>
              <a:avLst/>
              <a:gdLst/>
              <a:ahLst/>
              <a:cxnLst/>
              <a:rect l="l" t="t" r="r" b="b"/>
              <a:pathLst>
                <a:path w="1092699" h="136249">
                  <a:moveTo>
                    <a:pt x="0" y="0"/>
                  </a:moveTo>
                  <a:lnTo>
                    <a:pt x="1092699" y="0"/>
                  </a:lnTo>
                  <a:lnTo>
                    <a:pt x="1092699" y="136249"/>
                  </a:lnTo>
                  <a:lnTo>
                    <a:pt x="0" y="136249"/>
                  </a:lnTo>
                  <a:close/>
                </a:path>
              </a:pathLst>
            </a:custGeom>
            <a:solidFill>
              <a:srgbClr val="FF3131">
                <a:alpha val="19608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092698" cy="183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424537" y="2847666"/>
            <a:ext cx="3705843" cy="390697"/>
            <a:chOff x="0" y="0"/>
            <a:chExt cx="1292350" cy="13624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92350" cy="136249"/>
            </a:xfrm>
            <a:custGeom>
              <a:avLst/>
              <a:gdLst/>
              <a:ahLst/>
              <a:cxnLst/>
              <a:rect l="l" t="t" r="r" b="b"/>
              <a:pathLst>
                <a:path w="1292350" h="136249">
                  <a:moveTo>
                    <a:pt x="0" y="0"/>
                  </a:moveTo>
                  <a:lnTo>
                    <a:pt x="1292350" y="0"/>
                  </a:lnTo>
                  <a:lnTo>
                    <a:pt x="1292350" y="136249"/>
                  </a:lnTo>
                  <a:lnTo>
                    <a:pt x="0" y="136249"/>
                  </a:lnTo>
                  <a:close/>
                </a:path>
              </a:pathLst>
            </a:custGeom>
            <a:solidFill>
              <a:srgbClr val="FF3131">
                <a:alpha val="19608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292350" cy="183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424537" y="4967967"/>
            <a:ext cx="5145640" cy="410975"/>
            <a:chOff x="0" y="0"/>
            <a:chExt cx="1794455" cy="14332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94455" cy="143321"/>
            </a:xfrm>
            <a:custGeom>
              <a:avLst/>
              <a:gdLst/>
              <a:ahLst/>
              <a:cxnLst/>
              <a:rect l="l" t="t" r="r" b="b"/>
              <a:pathLst>
                <a:path w="1794455" h="143321">
                  <a:moveTo>
                    <a:pt x="0" y="0"/>
                  </a:moveTo>
                  <a:lnTo>
                    <a:pt x="1794455" y="0"/>
                  </a:lnTo>
                  <a:lnTo>
                    <a:pt x="1794455" y="143321"/>
                  </a:lnTo>
                  <a:lnTo>
                    <a:pt x="0" y="143321"/>
                  </a:lnTo>
                  <a:close/>
                </a:path>
              </a:pathLst>
            </a:custGeom>
            <a:solidFill>
              <a:srgbClr val="5170FF">
                <a:alpha val="19608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794455" cy="190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9467388" y="6227132"/>
            <a:ext cx="5531573" cy="3485934"/>
          </a:xfrm>
          <a:custGeom>
            <a:avLst/>
            <a:gdLst/>
            <a:ahLst/>
            <a:cxnLst/>
            <a:rect l="l" t="t" r="r" b="b"/>
            <a:pathLst>
              <a:path w="5531573" h="3485934">
                <a:moveTo>
                  <a:pt x="0" y="0"/>
                </a:moveTo>
                <a:lnTo>
                  <a:pt x="5531572" y="0"/>
                </a:lnTo>
                <a:lnTo>
                  <a:pt x="5531572" y="3485935"/>
                </a:lnTo>
                <a:lnTo>
                  <a:pt x="0" y="34859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28" name="TextBox 28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UART_TOP Verificataion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76104" y="1342899"/>
            <a:ext cx="118005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Console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79249" y="3666219"/>
            <a:ext cx="484556" cy="778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43"/>
              </a:lnSpc>
              <a:spcBef>
                <a:spcPct val="0"/>
              </a:spcBef>
            </a:pPr>
            <a:r>
              <a:rPr lang="en-US" sz="4531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| |</a:t>
            </a:r>
          </a:p>
        </p:txBody>
      </p:sp>
      <p:cxnSp>
        <p:nvCxnSpPr>
          <p:cNvPr id="32" name="꺾인 연결선 31"/>
          <p:cNvCxnSpPr/>
          <p:nvPr/>
        </p:nvCxnSpPr>
        <p:spPr>
          <a:xfrm rot="10800000" flipV="1">
            <a:off x="8281353" y="4034694"/>
            <a:ext cx="2151921" cy="1603069"/>
          </a:xfrm>
          <a:prstGeom prst="bentConnector3">
            <a:avLst>
              <a:gd name="adj1" fmla="val 126132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8268653" y="5372597"/>
            <a:ext cx="7428547" cy="60483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73289" y="707756"/>
            <a:ext cx="14586011" cy="9480907"/>
          </a:xfrm>
          <a:custGeom>
            <a:avLst/>
            <a:gdLst/>
            <a:ahLst/>
            <a:cxnLst/>
            <a:rect l="l" t="t" r="r" b="b"/>
            <a:pathLst>
              <a:path w="14586011" h="9480907">
                <a:moveTo>
                  <a:pt x="0" y="0"/>
                </a:moveTo>
                <a:lnTo>
                  <a:pt x="14586011" y="0"/>
                </a:lnTo>
                <a:lnTo>
                  <a:pt x="14586011" y="9480908"/>
                </a:lnTo>
                <a:lnTo>
                  <a:pt x="0" y="9480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39178" y="193406"/>
            <a:ext cx="8382385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10000_COUNTER_TOP Verificataion Diagram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836" y="378603"/>
            <a:ext cx="17584329" cy="9695385"/>
            <a:chOff x="0" y="0"/>
            <a:chExt cx="4631263" cy="2553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1263" cy="2553517"/>
            </a:xfrm>
            <a:custGeom>
              <a:avLst/>
              <a:gdLst/>
              <a:ahLst/>
              <a:cxnLst/>
              <a:rect l="l" t="t" r="r" b="b"/>
              <a:pathLst>
                <a:path w="4631263" h="2553517">
                  <a:moveTo>
                    <a:pt x="0" y="0"/>
                  </a:moveTo>
                  <a:lnTo>
                    <a:pt x="4631263" y="0"/>
                  </a:lnTo>
                  <a:lnTo>
                    <a:pt x="4631263" y="2553517"/>
                  </a:lnTo>
                  <a:lnTo>
                    <a:pt x="0" y="25535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1263" cy="260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51836" y="962025"/>
            <a:ext cx="17584329" cy="67003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729370" y="1636794"/>
            <a:ext cx="9534321" cy="7731673"/>
          </a:xfrm>
          <a:custGeom>
            <a:avLst/>
            <a:gdLst/>
            <a:ahLst/>
            <a:cxnLst/>
            <a:rect l="l" t="t" r="r" b="b"/>
            <a:pathLst>
              <a:path w="9534321" h="7731673">
                <a:moveTo>
                  <a:pt x="0" y="0"/>
                </a:moveTo>
                <a:lnTo>
                  <a:pt x="9534321" y="0"/>
                </a:lnTo>
                <a:lnTo>
                  <a:pt x="9534321" y="7731673"/>
                </a:lnTo>
                <a:lnTo>
                  <a:pt x="0" y="7731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2389923" y="7440749"/>
            <a:ext cx="40682" cy="0"/>
          </a:xfrm>
          <a:prstGeom prst="line">
            <a:avLst/>
          </a:prstGeom>
          <a:ln w="95250" cap="flat">
            <a:solidFill>
              <a:srgbClr val="5170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7520658" y="1204369"/>
            <a:ext cx="6257522" cy="6026830"/>
          </a:xfrm>
          <a:custGeom>
            <a:avLst/>
            <a:gdLst/>
            <a:ahLst/>
            <a:cxnLst/>
            <a:rect l="l" t="t" r="r" b="b"/>
            <a:pathLst>
              <a:path w="6257522" h="6026830">
                <a:moveTo>
                  <a:pt x="0" y="0"/>
                </a:moveTo>
                <a:lnTo>
                  <a:pt x="6257522" y="0"/>
                </a:lnTo>
                <a:lnTo>
                  <a:pt x="6257522" y="6026830"/>
                </a:lnTo>
                <a:lnTo>
                  <a:pt x="0" y="6026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778180" y="1636794"/>
            <a:ext cx="1983786" cy="2970496"/>
          </a:xfrm>
          <a:custGeom>
            <a:avLst/>
            <a:gdLst/>
            <a:ahLst/>
            <a:cxnLst/>
            <a:rect l="l" t="t" r="r" b="b"/>
            <a:pathLst>
              <a:path w="1983786" h="2970496">
                <a:moveTo>
                  <a:pt x="0" y="0"/>
                </a:moveTo>
                <a:lnTo>
                  <a:pt x="1983786" y="0"/>
                </a:lnTo>
                <a:lnTo>
                  <a:pt x="1983786" y="2970496"/>
                </a:lnTo>
                <a:lnTo>
                  <a:pt x="0" y="2970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1" r="-56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581879" y="450744"/>
            <a:ext cx="4773519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10000_COUNTER_TOP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44176" y="7345499"/>
            <a:ext cx="7193648" cy="2249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5"/>
              </a:lnSpc>
            </a:pPr>
            <a:r>
              <a:rPr lang="en-US" sz="2575">
                <a:solidFill>
                  <a:srgbClr val="5170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rx_done(rx_trigger) 신호와  rx_data(command)</a:t>
            </a:r>
          </a:p>
          <a:p>
            <a:pPr algn="l">
              <a:lnSpc>
                <a:spcPts val="3605"/>
              </a:lnSpc>
            </a:pPr>
            <a:r>
              <a:rPr lang="en-US" sz="2575">
                <a:solidFill>
                  <a:srgbClr val="5170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UART에서 연결받아서 버튼과 OR로 Datapath로</a:t>
            </a:r>
          </a:p>
          <a:p>
            <a:pPr algn="l">
              <a:lnSpc>
                <a:spcPts val="3605"/>
              </a:lnSpc>
            </a:pPr>
            <a:r>
              <a:rPr lang="en-US" sz="2575">
                <a:solidFill>
                  <a:srgbClr val="5170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연결합니다.</a:t>
            </a:r>
          </a:p>
          <a:p>
            <a:pPr algn="l">
              <a:lnSpc>
                <a:spcPts val="3605"/>
              </a:lnSpc>
              <a:spcBef>
                <a:spcPct val="0"/>
              </a:spcBef>
            </a:pPr>
            <a:r>
              <a:rPr lang="en-US" sz="2575">
                <a:solidFill>
                  <a:srgbClr val="5170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→ 이후 Datapath에서 카운터 내부 동작을 수행합니다. 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749856" y="7353301"/>
            <a:ext cx="8595979" cy="1295400"/>
          </a:xfrm>
          <a:prstGeom prst="roundRect">
            <a:avLst/>
          </a:prstGeom>
          <a:noFill/>
          <a:ln w="76200">
            <a:solidFill>
              <a:srgbClr val="51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836" y="378603"/>
            <a:ext cx="17584329" cy="9695385"/>
            <a:chOff x="0" y="0"/>
            <a:chExt cx="4631263" cy="2553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1263" cy="2553517"/>
            </a:xfrm>
            <a:custGeom>
              <a:avLst/>
              <a:gdLst/>
              <a:ahLst/>
              <a:cxnLst/>
              <a:rect l="l" t="t" r="r" b="b"/>
              <a:pathLst>
                <a:path w="4631263" h="2553517">
                  <a:moveTo>
                    <a:pt x="0" y="0"/>
                  </a:moveTo>
                  <a:lnTo>
                    <a:pt x="4631263" y="0"/>
                  </a:lnTo>
                  <a:lnTo>
                    <a:pt x="4631263" y="2553517"/>
                  </a:lnTo>
                  <a:lnTo>
                    <a:pt x="0" y="25535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09550"/>
              <a:ext cx="4631263" cy="2763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9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51836" y="962025"/>
            <a:ext cx="17584329" cy="67003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991803" y="1162378"/>
            <a:ext cx="16486901" cy="3503467"/>
          </a:xfrm>
          <a:custGeom>
            <a:avLst/>
            <a:gdLst/>
            <a:ahLst/>
            <a:cxnLst/>
            <a:rect l="l" t="t" r="r" b="b"/>
            <a:pathLst>
              <a:path w="16486901" h="3503467">
                <a:moveTo>
                  <a:pt x="0" y="0"/>
                </a:moveTo>
                <a:lnTo>
                  <a:pt x="16486901" y="0"/>
                </a:lnTo>
                <a:lnTo>
                  <a:pt x="16486901" y="3503467"/>
                </a:lnTo>
                <a:lnTo>
                  <a:pt x="0" y="35034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581879" y="450744"/>
            <a:ext cx="4773519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10000_COUNTER_TOP Simulation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87806" y="1728453"/>
            <a:ext cx="1241194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79"/>
              </a:lnSpc>
              <a:spcBef>
                <a:spcPct val="0"/>
              </a:spcBef>
            </a:pPr>
            <a:r>
              <a:rPr lang="en-US" sz="2342" dirty="0">
                <a:solidFill>
                  <a:srgbClr val="FF3131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CLEAR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87806" y="2084742"/>
            <a:ext cx="1494063" cy="41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9"/>
              </a:lnSpc>
              <a:spcBef>
                <a:spcPct val="0"/>
              </a:spcBef>
            </a:pPr>
            <a:r>
              <a:rPr lang="en-US" sz="2342" dirty="0">
                <a:solidFill>
                  <a:srgbClr val="FF3131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RUN/STOP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87806" y="2441032"/>
            <a:ext cx="862307" cy="41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9"/>
              </a:lnSpc>
              <a:spcBef>
                <a:spcPct val="0"/>
              </a:spcBef>
            </a:pPr>
            <a:r>
              <a:rPr lang="en-US" sz="2342">
                <a:solidFill>
                  <a:srgbClr val="FF3131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MODE</a:t>
            </a:r>
          </a:p>
        </p:txBody>
      </p:sp>
      <p:sp>
        <p:nvSpPr>
          <p:cNvPr id="12" name="AutoShape 12"/>
          <p:cNvSpPr/>
          <p:nvPr/>
        </p:nvSpPr>
        <p:spPr>
          <a:xfrm flipV="1">
            <a:off x="7525998" y="2141892"/>
            <a:ext cx="0" cy="2523952"/>
          </a:xfrm>
          <a:prstGeom prst="line">
            <a:avLst/>
          </a:prstGeom>
          <a:ln w="38100" cap="flat">
            <a:solidFill>
              <a:srgbClr val="5170FF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3" name="AutoShape 13"/>
          <p:cNvSpPr/>
          <p:nvPr/>
        </p:nvSpPr>
        <p:spPr>
          <a:xfrm flipV="1">
            <a:off x="10036758" y="1785603"/>
            <a:ext cx="0" cy="2880242"/>
          </a:xfrm>
          <a:prstGeom prst="line">
            <a:avLst/>
          </a:prstGeom>
          <a:ln w="38100" cap="flat">
            <a:solidFill>
              <a:srgbClr val="5170FF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4" name="AutoShape 14"/>
          <p:cNvSpPr/>
          <p:nvPr/>
        </p:nvSpPr>
        <p:spPr>
          <a:xfrm flipV="1">
            <a:off x="12551741" y="2498182"/>
            <a:ext cx="0" cy="2167663"/>
          </a:xfrm>
          <a:prstGeom prst="line">
            <a:avLst/>
          </a:prstGeom>
          <a:ln w="38100" cap="flat">
            <a:solidFill>
              <a:srgbClr val="5170FF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5" name="AutoShape 15"/>
          <p:cNvSpPr/>
          <p:nvPr/>
        </p:nvSpPr>
        <p:spPr>
          <a:xfrm flipV="1">
            <a:off x="15066724" y="2141892"/>
            <a:ext cx="0" cy="2523952"/>
          </a:xfrm>
          <a:prstGeom prst="line">
            <a:avLst/>
          </a:prstGeom>
          <a:ln w="38100" cap="flat">
            <a:solidFill>
              <a:srgbClr val="5170FF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6" name="TextBox 16"/>
          <p:cNvSpPr txBox="1"/>
          <p:nvPr/>
        </p:nvSpPr>
        <p:spPr>
          <a:xfrm>
            <a:off x="15087600" y="3009862"/>
            <a:ext cx="2386952" cy="41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9"/>
              </a:lnSpc>
              <a:spcBef>
                <a:spcPct val="0"/>
              </a:spcBef>
            </a:pPr>
            <a:r>
              <a:rPr lang="en-US" sz="2342" dirty="0">
                <a:solidFill>
                  <a:srgbClr val="FF3131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STOP, </a:t>
            </a:r>
            <a:r>
              <a:rPr lang="en-US" sz="2342" dirty="0" err="1">
                <a:solidFill>
                  <a:srgbClr val="FF3131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카운터</a:t>
            </a:r>
            <a:r>
              <a:rPr lang="en-US" sz="2342" dirty="0">
                <a:solidFill>
                  <a:srgbClr val="FF3131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2342" dirty="0" err="1">
                <a:solidFill>
                  <a:srgbClr val="FF3131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유지</a:t>
            </a:r>
            <a:endParaRPr lang="en-US" sz="2342" dirty="0">
              <a:solidFill>
                <a:srgbClr val="FF3131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30346" y="2079767"/>
            <a:ext cx="1348951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48"/>
              </a:lnSpc>
              <a:spcBef>
                <a:spcPct val="0"/>
              </a:spcBef>
            </a:pPr>
            <a:r>
              <a:rPr lang="en-US" sz="4249" dirty="0">
                <a:solidFill>
                  <a:srgbClr val="FF3131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RUN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53473" y="2036133"/>
            <a:ext cx="1873871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48"/>
              </a:lnSpc>
              <a:spcBef>
                <a:spcPct val="0"/>
              </a:spcBef>
            </a:pPr>
            <a:r>
              <a:rPr lang="en-US" sz="4249" dirty="0">
                <a:solidFill>
                  <a:srgbClr val="FF3131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CLEAR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51761" y="2076733"/>
            <a:ext cx="2688093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1"/>
              </a:lnSpc>
              <a:spcBef>
                <a:spcPct val="0"/>
              </a:spcBef>
            </a:pPr>
            <a:r>
              <a:rPr lang="en-US" sz="3194" dirty="0">
                <a:solidFill>
                  <a:srgbClr val="FF3131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DOWN MODE</a:t>
            </a:r>
          </a:p>
        </p:txBody>
      </p:sp>
      <p:sp>
        <p:nvSpPr>
          <p:cNvPr id="20" name="Freeform 20"/>
          <p:cNvSpPr/>
          <p:nvPr/>
        </p:nvSpPr>
        <p:spPr>
          <a:xfrm>
            <a:off x="954906" y="4902891"/>
            <a:ext cx="16560696" cy="3519148"/>
          </a:xfrm>
          <a:custGeom>
            <a:avLst/>
            <a:gdLst/>
            <a:ahLst/>
            <a:cxnLst/>
            <a:rect l="l" t="t" r="r" b="b"/>
            <a:pathLst>
              <a:path w="16560696" h="3519148">
                <a:moveTo>
                  <a:pt x="0" y="0"/>
                </a:moveTo>
                <a:lnTo>
                  <a:pt x="16560695" y="0"/>
                </a:lnTo>
                <a:lnTo>
                  <a:pt x="16560695" y="3519148"/>
                </a:lnTo>
                <a:lnTo>
                  <a:pt x="0" y="351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54906" y="8639328"/>
            <a:ext cx="2202761" cy="650496"/>
          </a:xfrm>
          <a:custGeom>
            <a:avLst/>
            <a:gdLst/>
            <a:ahLst/>
            <a:cxnLst/>
            <a:rect l="l" t="t" r="r" b="b"/>
            <a:pathLst>
              <a:path w="2202761" h="650496">
                <a:moveTo>
                  <a:pt x="0" y="0"/>
                </a:moveTo>
                <a:lnTo>
                  <a:pt x="2202761" y="0"/>
                </a:lnTo>
                <a:lnTo>
                  <a:pt x="2202761" y="650496"/>
                </a:lnTo>
                <a:lnTo>
                  <a:pt x="0" y="650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65" r="-231882" b="-765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816614" y="8545864"/>
            <a:ext cx="2450556" cy="972884"/>
          </a:xfrm>
          <a:custGeom>
            <a:avLst/>
            <a:gdLst/>
            <a:ahLst/>
            <a:cxnLst/>
            <a:rect l="l" t="t" r="r" b="b"/>
            <a:pathLst>
              <a:path w="2450556" h="972884">
                <a:moveTo>
                  <a:pt x="0" y="0"/>
                </a:moveTo>
                <a:lnTo>
                  <a:pt x="2450556" y="0"/>
                </a:lnTo>
                <a:lnTo>
                  <a:pt x="2450556" y="972884"/>
                </a:lnTo>
                <a:lnTo>
                  <a:pt x="0" y="972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6173" t="-765" b="-765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957241" y="8545864"/>
            <a:ext cx="1870920" cy="972884"/>
          </a:xfrm>
          <a:custGeom>
            <a:avLst/>
            <a:gdLst/>
            <a:ahLst/>
            <a:cxnLst/>
            <a:rect l="l" t="t" r="r" b="b"/>
            <a:pathLst>
              <a:path w="1870920" h="972884">
                <a:moveTo>
                  <a:pt x="0" y="0"/>
                </a:moveTo>
                <a:lnTo>
                  <a:pt x="1870920" y="0"/>
                </a:lnTo>
                <a:lnTo>
                  <a:pt x="1870920" y="972884"/>
                </a:lnTo>
                <a:lnTo>
                  <a:pt x="0" y="9728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8823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884367" y="8545864"/>
            <a:ext cx="1766506" cy="989853"/>
          </a:xfrm>
          <a:custGeom>
            <a:avLst/>
            <a:gdLst/>
            <a:ahLst/>
            <a:cxnLst/>
            <a:rect l="l" t="t" r="r" b="b"/>
            <a:pathLst>
              <a:path w="1766506" h="989853">
                <a:moveTo>
                  <a:pt x="0" y="0"/>
                </a:moveTo>
                <a:lnTo>
                  <a:pt x="1766506" y="0"/>
                </a:lnTo>
                <a:lnTo>
                  <a:pt x="1766506" y="989853"/>
                </a:lnTo>
                <a:lnTo>
                  <a:pt x="0" y="989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708148" y="8529537"/>
            <a:ext cx="1617494" cy="989211"/>
          </a:xfrm>
          <a:custGeom>
            <a:avLst/>
            <a:gdLst/>
            <a:ahLst/>
            <a:cxnLst/>
            <a:rect l="l" t="t" r="r" b="b"/>
            <a:pathLst>
              <a:path w="1617494" h="989211">
                <a:moveTo>
                  <a:pt x="0" y="0"/>
                </a:moveTo>
                <a:lnTo>
                  <a:pt x="1617494" y="0"/>
                </a:lnTo>
                <a:lnTo>
                  <a:pt x="1617494" y="989211"/>
                </a:lnTo>
                <a:lnTo>
                  <a:pt x="0" y="9892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5606570" y="9594948"/>
            <a:ext cx="87064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CLEAR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190977" y="9594948"/>
            <a:ext cx="1403449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3131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RUN</a:t>
            </a:r>
            <a:r>
              <a:rPr lang="en-US" sz="21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/STOP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570596" y="9611917"/>
            <a:ext cx="2394049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MODE(UP/DOWN)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815171" y="9611917"/>
            <a:ext cx="1403449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RUN/</a:t>
            </a:r>
            <a:r>
              <a:rPr lang="en-US" sz="2199">
                <a:solidFill>
                  <a:srgbClr val="FF3131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STOP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751714" y="5937142"/>
            <a:ext cx="3957254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3131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기존에 0으로 유지중이기때문에 clear 동작에서도 0임을 확인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836" y="311600"/>
            <a:ext cx="17710532" cy="9695385"/>
            <a:chOff x="0" y="0"/>
            <a:chExt cx="4664502" cy="2553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4502" cy="2553517"/>
            </a:xfrm>
            <a:custGeom>
              <a:avLst/>
              <a:gdLst/>
              <a:ahLst/>
              <a:cxnLst/>
              <a:rect l="l" t="t" r="r" b="b"/>
              <a:pathLst>
                <a:path w="4664502" h="2553517">
                  <a:moveTo>
                    <a:pt x="0" y="0"/>
                  </a:moveTo>
                  <a:lnTo>
                    <a:pt x="4664502" y="0"/>
                  </a:lnTo>
                  <a:lnTo>
                    <a:pt x="4664502" y="2553517"/>
                  </a:lnTo>
                  <a:lnTo>
                    <a:pt x="0" y="25535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64502" cy="260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51836" y="962025"/>
            <a:ext cx="17710532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782146" y="4071628"/>
            <a:ext cx="8747078" cy="4784726"/>
          </a:xfrm>
          <a:custGeom>
            <a:avLst/>
            <a:gdLst/>
            <a:ahLst/>
            <a:cxnLst/>
            <a:rect l="l" t="t" r="r" b="b"/>
            <a:pathLst>
              <a:path w="8747078" h="4784726">
                <a:moveTo>
                  <a:pt x="0" y="0"/>
                </a:moveTo>
                <a:lnTo>
                  <a:pt x="8747078" y="0"/>
                </a:lnTo>
                <a:lnTo>
                  <a:pt x="8747078" y="4784726"/>
                </a:lnTo>
                <a:lnTo>
                  <a:pt x="0" y="4784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529224" y="4024003"/>
            <a:ext cx="136624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70673" y="4024003"/>
            <a:ext cx="119509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89798" y="4024003"/>
            <a:ext cx="119509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08923" y="4024003"/>
            <a:ext cx="136624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UART+FIFO Trouble shooting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198321"/>
            <a:ext cx="16670024" cy="103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문제상황 : 파형(Waveform)을 분석할 때, 여러 이벤트가 동일한 시뮬레이션 시간에 겹쳐서 무한루프에 빠지는 현상이 발생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02616" y="5585468"/>
            <a:ext cx="7896109" cy="208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5170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해결방안 : Driver에서 #1 ns 딜레이를 주어서get()이 실행되기 전 시뮬레이션 시간을 1ns 진행시켜, 동일한 시간에 여러 이벤트가 경쟁하는 것을 막는다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0919" y="4015724"/>
            <a:ext cx="11226161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505" y="667202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534729" y="3784412"/>
            <a:ext cx="4170777" cy="5199186"/>
            <a:chOff x="0" y="0"/>
            <a:chExt cx="1098476" cy="136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98476" cy="1369333"/>
            </a:xfrm>
            <a:custGeom>
              <a:avLst/>
              <a:gdLst/>
              <a:ahLst/>
              <a:cxnLst/>
              <a:rect l="l" t="t" r="r" b="b"/>
              <a:pathLst>
                <a:path w="1098476" h="1369333">
                  <a:moveTo>
                    <a:pt x="0" y="0"/>
                  </a:moveTo>
                  <a:lnTo>
                    <a:pt x="1098476" y="0"/>
                  </a:lnTo>
                  <a:lnTo>
                    <a:pt x="109847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098476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059291" y="3784412"/>
            <a:ext cx="4170777" cy="5199186"/>
            <a:chOff x="0" y="0"/>
            <a:chExt cx="1098476" cy="136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8476" cy="1369333"/>
            </a:xfrm>
            <a:custGeom>
              <a:avLst/>
              <a:gdLst/>
              <a:ahLst/>
              <a:cxnLst/>
              <a:rect l="l" t="t" r="r" b="b"/>
              <a:pathLst>
                <a:path w="1098476" h="1369333">
                  <a:moveTo>
                    <a:pt x="0" y="0"/>
                  </a:moveTo>
                  <a:lnTo>
                    <a:pt x="1098476" y="0"/>
                  </a:lnTo>
                  <a:lnTo>
                    <a:pt x="109847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098476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82494" y="3784412"/>
            <a:ext cx="4170777" cy="5199186"/>
            <a:chOff x="0" y="0"/>
            <a:chExt cx="1098476" cy="1369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98476" cy="1369333"/>
            </a:xfrm>
            <a:custGeom>
              <a:avLst/>
              <a:gdLst/>
              <a:ahLst/>
              <a:cxnLst/>
              <a:rect l="l" t="t" r="r" b="b"/>
              <a:pathLst>
                <a:path w="1098476" h="1369333">
                  <a:moveTo>
                    <a:pt x="0" y="0"/>
                  </a:moveTo>
                  <a:lnTo>
                    <a:pt x="1098476" y="0"/>
                  </a:lnTo>
                  <a:lnTo>
                    <a:pt x="109847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098476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638509" y="3887732"/>
            <a:ext cx="3973108" cy="2496273"/>
            <a:chOff x="0" y="0"/>
            <a:chExt cx="679993" cy="4272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79993" cy="427235"/>
            </a:xfrm>
            <a:custGeom>
              <a:avLst/>
              <a:gdLst/>
              <a:ahLst/>
              <a:cxnLst/>
              <a:rect l="l" t="t" r="r" b="b"/>
              <a:pathLst>
                <a:path w="679993" h="427235">
                  <a:moveTo>
                    <a:pt x="0" y="0"/>
                  </a:moveTo>
                  <a:lnTo>
                    <a:pt x="679993" y="0"/>
                  </a:lnTo>
                  <a:lnTo>
                    <a:pt x="679993" y="427235"/>
                  </a:lnTo>
                  <a:lnTo>
                    <a:pt x="0" y="427235"/>
                  </a:lnTo>
                  <a:close/>
                </a:path>
              </a:pathLst>
            </a:custGeom>
            <a:blipFill>
              <a:blip r:embed="rId2"/>
              <a:stretch>
                <a:fillRect l="-19810" r="-19810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7158126" y="3887732"/>
            <a:ext cx="3973108" cy="2496273"/>
            <a:chOff x="0" y="0"/>
            <a:chExt cx="679993" cy="4272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79993" cy="427235"/>
            </a:xfrm>
            <a:custGeom>
              <a:avLst/>
              <a:gdLst/>
              <a:ahLst/>
              <a:cxnLst/>
              <a:rect l="l" t="t" r="r" b="b"/>
              <a:pathLst>
                <a:path w="679993" h="427235">
                  <a:moveTo>
                    <a:pt x="0" y="0"/>
                  </a:moveTo>
                  <a:lnTo>
                    <a:pt x="679993" y="0"/>
                  </a:lnTo>
                  <a:lnTo>
                    <a:pt x="679993" y="427235"/>
                  </a:lnTo>
                  <a:lnTo>
                    <a:pt x="0" y="427235"/>
                  </a:lnTo>
                  <a:close/>
                </a:path>
              </a:pathLst>
            </a:custGeom>
            <a:blipFill>
              <a:blip r:embed="rId3"/>
              <a:stretch>
                <a:fillRect l="-8385" r="-8385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1681328" y="3887732"/>
            <a:ext cx="3973108" cy="2496273"/>
            <a:chOff x="0" y="0"/>
            <a:chExt cx="679993" cy="4272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79993" cy="427235"/>
            </a:xfrm>
            <a:custGeom>
              <a:avLst/>
              <a:gdLst/>
              <a:ahLst/>
              <a:cxnLst/>
              <a:rect l="l" t="t" r="r" b="b"/>
              <a:pathLst>
                <a:path w="679993" h="427235">
                  <a:moveTo>
                    <a:pt x="0" y="0"/>
                  </a:moveTo>
                  <a:lnTo>
                    <a:pt x="679993" y="0"/>
                  </a:lnTo>
                  <a:lnTo>
                    <a:pt x="679993" y="427235"/>
                  </a:lnTo>
                  <a:lnTo>
                    <a:pt x="0" y="427235"/>
                  </a:lnTo>
                  <a:close/>
                </a:path>
              </a:pathLst>
            </a:custGeom>
            <a:blipFill>
              <a:blip r:embed="rId4"/>
              <a:stretch>
                <a:fillRect t="-29580" b="-29580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목표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34729" y="6773403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UART/FIFO 검증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582494" y="6773403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Trouble shooting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34423" y="7386178"/>
            <a:ext cx="4171083" cy="127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900"/>
              </a:lnSpc>
              <a:buFont typeface="Arial"/>
              <a:buChar char="•"/>
            </a:pPr>
            <a:r>
              <a:rPr lang="en-US" sz="2000" u="none" strike="noStrike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Rx, Tx, Rx+FIFO, Tx+FIFO, Loopbak 총 5개 모듈 검증</a:t>
            </a:r>
          </a:p>
          <a:p>
            <a:pPr algn="l">
              <a:lnSpc>
                <a:spcPts val="1450"/>
              </a:lnSpc>
            </a:pPr>
            <a:endParaRPr lang="en-US" sz="2000" u="none" strike="noStrike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431801" lvl="1" indent="-215900" algn="l">
              <a:lnSpc>
                <a:spcPts val="2900"/>
              </a:lnSpc>
              <a:buFont typeface="Arial"/>
              <a:buChar char="•"/>
            </a:pPr>
            <a:r>
              <a:rPr lang="en-US" sz="2000" u="none" strike="noStrike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uart 데이터 송수신의 </a:t>
            </a:r>
            <a:r>
              <a:rPr lang="en-US" sz="2000" u="none" strike="noStrike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신뢰성 확보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059291" y="7395703"/>
            <a:ext cx="417077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strike="noStrike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Generator, Driver, Monitor, Scoreboard 활용</a:t>
            </a:r>
          </a:p>
          <a:p>
            <a:pPr algn="l">
              <a:lnSpc>
                <a:spcPts val="1400"/>
              </a:lnSpc>
            </a:pPr>
            <a:endParaRPr lang="en-US" sz="2000" strike="noStrike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431801" lvl="1" indent="-215900" algn="just">
              <a:lnSpc>
                <a:spcPts val="29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trike="noStrike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UVM</a:t>
            </a:r>
            <a:r>
              <a:rPr lang="en-US" sz="2000" strike="noStrike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기반의 환경 구현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582494" y="7386178"/>
            <a:ext cx="3690292" cy="127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900"/>
              </a:lnSpc>
              <a:buFont typeface="Arial"/>
              <a:buChar char="•"/>
            </a:pPr>
            <a:r>
              <a:rPr lang="en-US" sz="200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검증 과정 중 발생한 오류 분석</a:t>
            </a:r>
          </a:p>
          <a:p>
            <a:pPr algn="l">
              <a:lnSpc>
                <a:spcPts val="1450"/>
              </a:lnSpc>
            </a:pPr>
            <a:endParaRPr lang="en-US" sz="200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431801" lvl="1" indent="-215900" algn="l">
              <a:lnSpc>
                <a:spcPts val="2900"/>
              </a:lnSpc>
              <a:buFont typeface="Arial"/>
              <a:buChar char="•"/>
            </a:pPr>
            <a:r>
              <a:rPr lang="en-US" sz="200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원인 파악 및 해결 과정을 통한 역량 강화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55723" y="97190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SystemVerilog Project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059291" y="6773403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Verification 적용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4329062" y="2298954"/>
            <a:ext cx="9629876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검증과 시뮬레이션 차이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5723" y="97190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SystemVerilog Project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957835"/>
              </p:ext>
            </p:extLst>
          </p:nvPr>
        </p:nvGraphicFramePr>
        <p:xfrm>
          <a:off x="3770459" y="3771900"/>
          <a:ext cx="10747080" cy="5105400"/>
        </p:xfrm>
        <a:graphic>
          <a:graphicData uri="http://schemas.openxmlformats.org/drawingml/2006/table">
            <a:tbl>
              <a:tblPr/>
              <a:tblGrid>
                <a:gridCol w="3582360">
                  <a:extLst>
                    <a:ext uri="{9D8B030D-6E8A-4147-A177-3AD203B41FA5}">
                      <a16:colId xmlns:a16="http://schemas.microsoft.com/office/drawing/2014/main" val="3929821107"/>
                    </a:ext>
                  </a:extLst>
                </a:gridCol>
                <a:gridCol w="3582360">
                  <a:extLst>
                    <a:ext uri="{9D8B030D-6E8A-4147-A177-3AD203B41FA5}">
                      <a16:colId xmlns:a16="http://schemas.microsoft.com/office/drawing/2014/main" val="2222914322"/>
                    </a:ext>
                  </a:extLst>
                </a:gridCol>
                <a:gridCol w="3582360">
                  <a:extLst>
                    <a:ext uri="{9D8B030D-6E8A-4147-A177-3AD203B41FA5}">
                      <a16:colId xmlns:a16="http://schemas.microsoft.com/office/drawing/2014/main" val="1383603007"/>
                    </a:ext>
                  </a:extLst>
                </a:gridCol>
              </a:tblGrid>
              <a:tr h="850900">
                <a:tc>
                  <a:txBody>
                    <a:bodyPr/>
                    <a:lstStyle/>
                    <a:p>
                      <a:r>
                        <a:rPr lang="ko-KR" altLang="en-US" sz="1500" dirty="0">
                          <a:effectLst/>
                        </a:rPr>
                        <a:t>구분</a:t>
                      </a:r>
                    </a:p>
                  </a:txBody>
                  <a:tcPr marL="77018" marR="77018" marT="38509" marB="385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1">
                          <a:effectLst/>
                        </a:rPr>
                        <a:t>시뮬레이션 </a:t>
                      </a:r>
                      <a:r>
                        <a:rPr lang="en-US" altLang="ko-KR" sz="1500" b="1">
                          <a:effectLst/>
                        </a:rPr>
                        <a:t>(</a:t>
                      </a:r>
                      <a:r>
                        <a:rPr lang="en-US" sz="1500" b="1">
                          <a:effectLst/>
                        </a:rPr>
                        <a:t>Simulation)</a:t>
                      </a:r>
                    </a:p>
                  </a:txBody>
                  <a:tcPr marL="77018" marR="77018" marT="38509" marB="385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1">
                          <a:effectLst/>
                        </a:rPr>
                        <a:t>검증 </a:t>
                      </a:r>
                      <a:r>
                        <a:rPr lang="en-US" altLang="ko-KR" sz="1500" b="1">
                          <a:effectLst/>
                        </a:rPr>
                        <a:t>(</a:t>
                      </a:r>
                      <a:r>
                        <a:rPr lang="en-US" sz="1500" b="1">
                          <a:effectLst/>
                        </a:rPr>
                        <a:t>Verification, UVM)</a:t>
                      </a:r>
                    </a:p>
                  </a:txBody>
                  <a:tcPr marL="77018" marR="77018" marT="38509" marB="385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495661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r>
                        <a:rPr lang="ko-KR" altLang="en-US" sz="1500" b="1">
                          <a:effectLst/>
                        </a:rPr>
                        <a:t>방법</a:t>
                      </a:r>
                    </a:p>
                  </a:txBody>
                  <a:tcPr marL="77018" marR="77018" marT="38509" marB="385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>
                          <a:effectLst/>
                        </a:rPr>
                        <a:t>initial begin</a:t>
                      </a:r>
                      <a:r>
                        <a:rPr lang="ko-KR" altLang="en-US" sz="1500">
                          <a:effectLst/>
                        </a:rPr>
                        <a:t>으로 직접 데이터 넣고 파형 확인</a:t>
                      </a:r>
                    </a:p>
                  </a:txBody>
                  <a:tcPr marL="77018" marR="77018" marT="38509" marB="385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>
                          <a:effectLst/>
                        </a:rPr>
                        <a:t>Generator</a:t>
                      </a:r>
                      <a:r>
                        <a:rPr lang="ko-KR" altLang="en-US" sz="1500">
                          <a:effectLst/>
                        </a:rPr>
                        <a:t>가 랜덤</a:t>
                      </a:r>
                      <a:r>
                        <a:rPr lang="en-US" altLang="ko-KR" sz="1500">
                          <a:effectLst/>
                        </a:rPr>
                        <a:t>/</a:t>
                      </a:r>
                      <a:r>
                        <a:rPr lang="ko-KR" altLang="en-US" sz="1500">
                          <a:effectLst/>
                        </a:rPr>
                        <a:t>다양한 데이터를 자동 생성</a:t>
                      </a:r>
                    </a:p>
                  </a:txBody>
                  <a:tcPr marL="77018" marR="77018" marT="38509" marB="385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819485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r>
                        <a:rPr lang="ko-KR" altLang="en-US" sz="1500" b="1">
                          <a:effectLst/>
                        </a:rPr>
                        <a:t>테스트 데이터</a:t>
                      </a:r>
                    </a:p>
                  </a:txBody>
                  <a:tcPr marL="77018" marR="77018" marT="38509" marB="385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>
                          <a:effectLst/>
                        </a:rPr>
                        <a:t>0x55, 0xAA </a:t>
                      </a:r>
                      <a:r>
                        <a:rPr lang="ko-KR" altLang="en-US" sz="1500">
                          <a:effectLst/>
                        </a:rPr>
                        <a:t>등 몇 가지 값만 확인</a:t>
                      </a:r>
                    </a:p>
                  </a:txBody>
                  <a:tcPr marL="77018" marR="77018" marT="38509" marB="385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>
                          <a:effectLst/>
                        </a:rPr>
                        <a:t>0x00~0xFF </a:t>
                      </a:r>
                      <a:r>
                        <a:rPr lang="ko-KR" altLang="en-US" sz="1500">
                          <a:effectLst/>
                        </a:rPr>
                        <a:t>전체 값</a:t>
                      </a:r>
                      <a:r>
                        <a:rPr lang="en-US" altLang="ko-KR" sz="1500">
                          <a:effectLst/>
                        </a:rPr>
                        <a:t>, </a:t>
                      </a:r>
                      <a:r>
                        <a:rPr lang="ko-KR" altLang="en-US" sz="1500">
                          <a:effectLst/>
                        </a:rPr>
                        <a:t>다양한 타이밍 랜덤 주입</a:t>
                      </a:r>
                    </a:p>
                  </a:txBody>
                  <a:tcPr marL="77018" marR="77018" marT="38509" marB="385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809673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r>
                        <a:rPr lang="ko-KR" altLang="en-US" sz="1500" b="1">
                          <a:effectLst/>
                        </a:rPr>
                        <a:t>출력 확인</a:t>
                      </a:r>
                    </a:p>
                  </a:txBody>
                  <a:tcPr marL="77018" marR="77018" marT="38509" marB="385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>
                          <a:effectLst/>
                        </a:rPr>
                        <a:t>파형을 직접 눈으로 확인 </a:t>
                      </a:r>
                      <a:r>
                        <a:rPr lang="en-US" altLang="ko-KR" sz="1500">
                          <a:effectLst/>
                        </a:rPr>
                        <a:t>($display/waveform)</a:t>
                      </a:r>
                    </a:p>
                  </a:txBody>
                  <a:tcPr marL="77018" marR="77018" marT="38509" marB="385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Monitor &amp; Scoreboard</a:t>
                      </a:r>
                      <a:r>
                        <a:rPr lang="ko-KR" altLang="en-US" sz="1500">
                          <a:effectLst/>
                        </a:rPr>
                        <a:t>가 자동 비교</a:t>
                      </a:r>
                    </a:p>
                  </a:txBody>
                  <a:tcPr marL="77018" marR="77018" marT="38509" marB="385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191269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r>
                        <a:rPr lang="ko-KR" altLang="en-US" sz="1500" b="1">
                          <a:effectLst/>
                        </a:rPr>
                        <a:t>범위</a:t>
                      </a:r>
                    </a:p>
                  </a:txBody>
                  <a:tcPr marL="77018" marR="77018" marT="38509" marB="385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>
                          <a:effectLst/>
                        </a:rPr>
                        <a:t>정상 동작 몇 케이스만 확인</a:t>
                      </a:r>
                    </a:p>
                  </a:txBody>
                  <a:tcPr marL="77018" marR="77018" marT="38509" marB="385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>
                          <a:effectLst/>
                        </a:rPr>
                        <a:t>정상 </a:t>
                      </a:r>
                      <a:r>
                        <a:rPr lang="en-US" altLang="ko-KR" sz="1500">
                          <a:effectLst/>
                        </a:rPr>
                        <a:t>+ </a:t>
                      </a:r>
                      <a:r>
                        <a:rPr lang="ko-KR" altLang="en-US" sz="1500">
                          <a:effectLst/>
                        </a:rPr>
                        <a:t>비정상 입력</a:t>
                      </a:r>
                      <a:r>
                        <a:rPr lang="en-US" altLang="ko-KR" sz="1500">
                          <a:effectLst/>
                        </a:rPr>
                        <a:t>, corner case</a:t>
                      </a:r>
                      <a:r>
                        <a:rPr lang="ko-KR" altLang="en-US" sz="1500">
                          <a:effectLst/>
                        </a:rPr>
                        <a:t>까지 포함</a:t>
                      </a:r>
                    </a:p>
                  </a:txBody>
                  <a:tcPr marL="77018" marR="77018" marT="38509" marB="385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845206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r>
                        <a:rPr lang="ko-KR" altLang="en-US" sz="1500" b="1">
                          <a:effectLst/>
                        </a:rPr>
                        <a:t>보장 수준</a:t>
                      </a:r>
                    </a:p>
                  </a:txBody>
                  <a:tcPr marL="77018" marR="77018" marT="38509" marB="385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>
                          <a:effectLst/>
                        </a:rPr>
                        <a:t>“몇 번 해보니 잘 된다”</a:t>
                      </a:r>
                    </a:p>
                  </a:txBody>
                  <a:tcPr marL="77018" marR="77018" marT="38509" marB="385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/>
                      <a:r>
                        <a:rPr lang="ko-KR" altLang="en-US" sz="1500" b="1" i="0" dirty="0">
                          <a:solidFill>
                            <a:srgbClr val="000000"/>
                          </a:solidFill>
                          <a:effectLst/>
                        </a:rPr>
                        <a:t>모든 경우에 가깝게 </a:t>
                      </a:r>
                      <a:r>
                        <a:rPr lang="ko-KR" altLang="en-US" sz="1500" b="0" i="0" dirty="0">
                          <a:solidFill>
                            <a:srgbClr val="000000"/>
                          </a:solidFill>
                          <a:effectLst/>
                        </a:rPr>
                        <a:t>사양대로 동작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77018" marR="77018" marT="38509" marB="385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59991"/>
                  </a:ext>
                </a:extLst>
              </a:tr>
            </a:tbl>
          </a:graphicData>
        </a:graphic>
      </p:graphicFrame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5258098" y="4625829"/>
            <a:ext cx="28354506" cy="4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836" y="311600"/>
            <a:ext cx="17584329" cy="9695385"/>
            <a:chOff x="0" y="0"/>
            <a:chExt cx="4631263" cy="2553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1263" cy="2553517"/>
            </a:xfrm>
            <a:custGeom>
              <a:avLst/>
              <a:gdLst/>
              <a:ahLst/>
              <a:cxnLst/>
              <a:rect l="l" t="t" r="r" b="b"/>
              <a:pathLst>
                <a:path w="4631263" h="2553517">
                  <a:moveTo>
                    <a:pt x="0" y="0"/>
                  </a:moveTo>
                  <a:lnTo>
                    <a:pt x="4631263" y="0"/>
                  </a:lnTo>
                  <a:lnTo>
                    <a:pt x="4631263" y="2553517"/>
                  </a:lnTo>
                  <a:lnTo>
                    <a:pt x="0" y="25535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1263" cy="260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51836" y="962025"/>
            <a:ext cx="1758432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  Verificataion 시나리오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083895"/>
              </p:ext>
            </p:extLst>
          </p:nvPr>
        </p:nvGraphicFramePr>
        <p:xfrm>
          <a:off x="990600" y="1483439"/>
          <a:ext cx="16383000" cy="8079660"/>
        </p:xfrm>
        <a:graphic>
          <a:graphicData uri="http://schemas.openxmlformats.org/drawingml/2006/table">
            <a:tbl>
              <a:tblPr/>
              <a:tblGrid>
                <a:gridCol w="4095750">
                  <a:extLst>
                    <a:ext uri="{9D8B030D-6E8A-4147-A177-3AD203B41FA5}">
                      <a16:colId xmlns:a16="http://schemas.microsoft.com/office/drawing/2014/main" val="4013979003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936216527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2127611214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1053520885"/>
                    </a:ext>
                  </a:extLst>
                </a:gridCol>
              </a:tblGrid>
              <a:tr h="1046019">
                <a:tc>
                  <a:txBody>
                    <a:bodyPr/>
                    <a:lstStyle/>
                    <a:p>
                      <a:r>
                        <a:rPr lang="ko-KR" altLang="en-US" sz="20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단계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내용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방법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기대 결과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664410"/>
                  </a:ext>
                </a:extLst>
              </a:tr>
              <a:tr h="1302570">
                <a:tc>
                  <a:txBody>
                    <a:bodyPr/>
                    <a:lstStyle/>
                    <a:p>
                      <a:r>
                        <a:rPr lang="en-US" altLang="ko-KR" sz="20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1</a:t>
                      </a:r>
                      <a:r>
                        <a:rPr lang="ko-KR" altLang="en-US" sz="20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단계</a:t>
                      </a:r>
                      <a:r>
                        <a:rPr lang="en-US" altLang="ko-KR" sz="20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: </a:t>
                      </a:r>
                      <a:r>
                        <a:rPr lang="ko-KR" altLang="en-US" sz="20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통신 설정 확인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Baud Rate </a:t>
                      </a:r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및 프레임 형식</a:t>
                      </a:r>
                      <a:r>
                        <a:rPr lang="en-US" altLang="ko-KR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(8</a:t>
                      </a:r>
                      <a:r>
                        <a:rPr 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bit, 1 Stop) </a:t>
                      </a:r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일치 여부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모니터에서 </a:t>
                      </a:r>
                      <a:r>
                        <a:rPr lang="en-US" altLang="ko-KR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BIT_TIME </a:t>
                      </a:r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기반 샘플링 </a:t>
                      </a:r>
                      <a:r>
                        <a:rPr lang="en-US" altLang="ko-KR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+ Stop </a:t>
                      </a:r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비트 체크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설정 불일치 시 </a:t>
                      </a:r>
                      <a:r>
                        <a:rPr lang="en-US" altLang="ko-KR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MISMATCH </a:t>
                      </a:r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또는 </a:t>
                      </a:r>
                      <a:r>
                        <a:rPr lang="en-US" altLang="ko-KR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Stop Bit Error </a:t>
                      </a:r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발생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64102"/>
                  </a:ext>
                </a:extLst>
              </a:tr>
              <a:tr h="1046019">
                <a:tc>
                  <a:txBody>
                    <a:bodyPr/>
                    <a:lstStyle/>
                    <a:p>
                      <a:r>
                        <a:rPr lang="en-US" altLang="ko-KR" sz="20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2</a:t>
                      </a:r>
                      <a:r>
                        <a:rPr lang="ko-KR" altLang="en-US" sz="20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단계</a:t>
                      </a:r>
                      <a:r>
                        <a:rPr lang="en-US" altLang="ko-KR" sz="20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: </a:t>
                      </a:r>
                      <a:r>
                        <a:rPr lang="ko-KR" altLang="en-US" sz="20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기본 전송 검증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간단한 데이터 </a:t>
                      </a:r>
                      <a:r>
                        <a:rPr lang="en-US" altLang="ko-KR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(0x00, 0xFF </a:t>
                      </a:r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등</a:t>
                      </a:r>
                      <a:r>
                        <a:rPr lang="en-US" altLang="ko-KR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) </a:t>
                      </a:r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전송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Generator </a:t>
                      </a:r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랜덤 → </a:t>
                      </a:r>
                      <a:r>
                        <a:rPr 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scoreboard </a:t>
                      </a:r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비교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전송 데이터와 수신 데이터 일치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891060"/>
                  </a:ext>
                </a:extLst>
              </a:tr>
              <a:tr h="1046019">
                <a:tc>
                  <a:txBody>
                    <a:bodyPr/>
                    <a:lstStyle/>
                    <a:p>
                      <a:r>
                        <a:rPr lang="en-US" altLang="ko-KR" sz="20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3</a:t>
                      </a:r>
                      <a:r>
                        <a:rPr lang="ko-KR" altLang="en-US" sz="20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단계</a:t>
                      </a:r>
                      <a:r>
                        <a:rPr lang="en-US" altLang="ko-KR" sz="20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: </a:t>
                      </a:r>
                      <a:r>
                        <a:rPr lang="ko-KR" altLang="en-US" sz="20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랜덤</a:t>
                      </a:r>
                      <a:r>
                        <a:rPr lang="en-US" altLang="ko-KR" sz="20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/</a:t>
                      </a:r>
                      <a:r>
                        <a:rPr lang="ko-KR" altLang="en-US" sz="20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대량 전송 검증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다양한 데이터</a:t>
                      </a:r>
                      <a:r>
                        <a:rPr lang="en-US" altLang="ko-KR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, </a:t>
                      </a:r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여러 프레임 연속 전송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run_count = </a:t>
                      </a:r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수백</a:t>
                      </a:r>
                      <a:r>
                        <a:rPr lang="en-US" altLang="ko-KR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~</a:t>
                      </a:r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수천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장시간 연속 전송에서도 오류 없이 </a:t>
                      </a:r>
                      <a:r>
                        <a:rPr lang="en-US" altLang="ko-KR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MATCH </a:t>
                      </a:r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유지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14011"/>
                  </a:ext>
                </a:extLst>
              </a:tr>
              <a:tr h="1431071">
                <a:tc>
                  <a:txBody>
                    <a:bodyPr/>
                    <a:lstStyle/>
                    <a:p>
                      <a:r>
                        <a:rPr lang="en-US" altLang="ko-KR" sz="20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4</a:t>
                      </a:r>
                      <a:r>
                        <a:rPr lang="ko-KR" altLang="en-US" sz="20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단계</a:t>
                      </a:r>
                      <a:r>
                        <a:rPr lang="en-US" altLang="ko-KR" sz="20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: </a:t>
                      </a:r>
                      <a:r>
                        <a:rPr lang="ko-KR" altLang="en-US" sz="20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연속 전송 검증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완료 직후 바로 다음 전송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wait</a:t>
                      </a:r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이나 </a:t>
                      </a:r>
                      <a:r>
                        <a:rPr lang="en-US" altLang="ko-KR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edge</a:t>
                      </a:r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를 사용하여 완료신호가 들어오면 자동 수행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최소 간격 연속 전송에서도 정상 수신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6665"/>
                  </a:ext>
                </a:extLst>
              </a:tr>
              <a:tr h="1046019">
                <a:tc>
                  <a:txBody>
                    <a:bodyPr/>
                    <a:lstStyle/>
                    <a:p>
                      <a:r>
                        <a:rPr lang="en-US" altLang="ko-KR" sz="20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5</a:t>
                      </a:r>
                      <a:r>
                        <a:rPr lang="ko-KR" altLang="en-US" sz="20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단계</a:t>
                      </a:r>
                      <a:r>
                        <a:rPr lang="en-US" altLang="ko-KR" sz="20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: STOP </a:t>
                      </a:r>
                      <a:r>
                        <a:rPr lang="ko-KR" altLang="en-US" sz="20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비트 위반 검출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Stop </a:t>
                      </a:r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비트 확인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monitor</a:t>
                      </a:r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에서 </a:t>
                      </a:r>
                      <a:r>
                        <a:rPr 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stop != 1</a:t>
                      </a:r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이면 </a:t>
                      </a:r>
                      <a:r>
                        <a:rPr lang="en-US" altLang="ko-KR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$</a:t>
                      </a:r>
                      <a:r>
                        <a:rPr 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error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비정상 프레임 시 에러 검출 가능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371300"/>
                  </a:ext>
                </a:extLst>
              </a:tr>
              <a:tr h="1161943">
                <a:tc>
                  <a:txBody>
                    <a:bodyPr/>
                    <a:lstStyle/>
                    <a:p>
                      <a:r>
                        <a:rPr lang="en-US" altLang="ko-KR" sz="2000" b="1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6</a:t>
                      </a:r>
                      <a:r>
                        <a:rPr lang="ko-KR" altLang="en-US" sz="2000" b="1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단계</a:t>
                      </a:r>
                      <a:r>
                        <a:rPr lang="en-US" altLang="ko-KR" sz="2000" b="1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: report </a:t>
                      </a:r>
                      <a:r>
                        <a:rPr lang="ko-KR" altLang="en-US" sz="2000" b="1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결과 확인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pass_count </a:t>
                      </a:r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확인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scoreboard</a:t>
                      </a:r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에서 </a:t>
                      </a:r>
                      <a:r>
                        <a:rPr 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receive_data</a:t>
                      </a:r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와 </a:t>
                      </a:r>
                      <a:r>
                        <a:rPr 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expected_data</a:t>
                      </a:r>
                      <a:r>
                        <a:rPr lang="ko-KR" altLang="en-US" sz="20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를 비교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console</a:t>
                      </a:r>
                      <a:r>
                        <a:rPr lang="ko-KR" altLang="en-US" sz="20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에서 정상 동작을 쉽게 관찰 가능</a:t>
                      </a:r>
                    </a:p>
                  </a:txBody>
                  <a:tcPr marL="48376" marR="48376" marT="24188" marB="241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57539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90650" y="720943"/>
            <a:ext cx="14106699" cy="9470412"/>
          </a:xfrm>
          <a:custGeom>
            <a:avLst/>
            <a:gdLst/>
            <a:ahLst/>
            <a:cxnLst/>
            <a:rect l="l" t="t" r="r" b="b"/>
            <a:pathLst>
              <a:path w="14106699" h="9470412">
                <a:moveTo>
                  <a:pt x="0" y="0"/>
                </a:moveTo>
                <a:lnTo>
                  <a:pt x="14106700" y="0"/>
                </a:lnTo>
                <a:lnTo>
                  <a:pt x="14106700" y="9470412"/>
                </a:lnTo>
                <a:lnTo>
                  <a:pt x="0" y="9470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" r="-325" b="-37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57183" y="206592"/>
            <a:ext cx="6773635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UART_RX Verificataion Diagram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836" y="311600"/>
            <a:ext cx="17584329" cy="9695385"/>
            <a:chOff x="0" y="0"/>
            <a:chExt cx="4631263" cy="2553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1263" cy="2553517"/>
            </a:xfrm>
            <a:custGeom>
              <a:avLst/>
              <a:gdLst/>
              <a:ahLst/>
              <a:cxnLst/>
              <a:rect l="l" t="t" r="r" b="b"/>
              <a:pathLst>
                <a:path w="4631263" h="2553517">
                  <a:moveTo>
                    <a:pt x="0" y="0"/>
                  </a:moveTo>
                  <a:lnTo>
                    <a:pt x="4631263" y="0"/>
                  </a:lnTo>
                  <a:lnTo>
                    <a:pt x="4631263" y="2553517"/>
                  </a:lnTo>
                  <a:lnTo>
                    <a:pt x="0" y="25535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1263" cy="260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51836" y="962025"/>
            <a:ext cx="1758432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1834674" y="1266772"/>
            <a:ext cx="5007173" cy="8447987"/>
          </a:xfrm>
          <a:custGeom>
            <a:avLst/>
            <a:gdLst/>
            <a:ahLst/>
            <a:cxnLst/>
            <a:rect l="l" t="t" r="r" b="b"/>
            <a:pathLst>
              <a:path w="5007173" h="8447987">
                <a:moveTo>
                  <a:pt x="0" y="0"/>
                </a:moveTo>
                <a:lnTo>
                  <a:pt x="5007173" y="0"/>
                </a:lnTo>
                <a:lnTo>
                  <a:pt x="5007173" y="8447987"/>
                </a:lnTo>
                <a:lnTo>
                  <a:pt x="0" y="8447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581879" y="450744"/>
            <a:ext cx="44285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UART_RX Driver 시나리오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46592"/>
              </p:ext>
            </p:extLst>
          </p:nvPr>
        </p:nvGraphicFramePr>
        <p:xfrm>
          <a:off x="1828800" y="2466242"/>
          <a:ext cx="8229600" cy="5753100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410293719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948821164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26305711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152712200"/>
                    </a:ext>
                  </a:extLst>
                </a:gridCol>
              </a:tblGrid>
              <a:tr h="1077781"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단계</a:t>
                      </a:r>
                    </a:p>
                  </a:txBody>
                  <a:tcPr marL="70301" marR="70301" marT="35150" marB="3515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내용</a:t>
                      </a:r>
                    </a:p>
                  </a:txBody>
                  <a:tcPr marL="70301" marR="70301" marT="35150" marB="3515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방법</a:t>
                      </a:r>
                    </a:p>
                  </a:txBody>
                  <a:tcPr marL="70301" marR="70301" marT="35150" marB="3515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기대 결과</a:t>
                      </a:r>
                    </a:p>
                  </a:txBody>
                  <a:tcPr marL="70301" marR="70301" marT="35150" marB="3515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457346"/>
                  </a:ext>
                </a:extLst>
              </a:tr>
              <a:tr h="1328831">
                <a:tc>
                  <a:txBody>
                    <a:bodyPr/>
                    <a:lstStyle/>
                    <a:p>
                      <a:r>
                        <a:rPr lang="en-US" altLang="ko-KR" sz="1800" b="1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1</a:t>
                      </a:r>
                      <a:r>
                        <a:rPr lang="ko-KR" altLang="en-US" sz="1800" b="1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단계</a:t>
                      </a:r>
                      <a:r>
                        <a:rPr lang="en-US" altLang="ko-KR" sz="1800" b="1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: </a:t>
                      </a:r>
                      <a:r>
                        <a:rPr lang="ko-KR" altLang="en-US" sz="1800" b="1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스타트 비트 구현</a:t>
                      </a:r>
                    </a:p>
                  </a:txBody>
                  <a:tcPr marL="70301" marR="70301" marT="35150" marB="3515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idle=1 </a:t>
                      </a:r>
                      <a:r>
                        <a:rPr lang="ko-KR" altLang="en-US" sz="18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후 </a:t>
                      </a:r>
                      <a:r>
                        <a:rPr lang="en-US" sz="18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start=0 </a:t>
                      </a:r>
                      <a:r>
                        <a:rPr lang="ko-KR" altLang="en-US" sz="18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전이</a:t>
                      </a:r>
                    </a:p>
                  </a:txBody>
                  <a:tcPr marL="70301" marR="70301" marT="35150" marB="3515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드라이버에서 </a:t>
                      </a:r>
                      <a:r>
                        <a:rPr lang="en-US" altLang="ko-KR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ifc.rx=0</a:t>
                      </a:r>
                      <a:r>
                        <a:rPr lang="ko-KR" alt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으로 </a:t>
                      </a:r>
                      <a:r>
                        <a:rPr lang="en-US" altLang="ko-KR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1</a:t>
                      </a:r>
                      <a:r>
                        <a:rPr lang="ko-KR" alt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비트 유지</a:t>
                      </a:r>
                    </a:p>
                  </a:txBody>
                  <a:tcPr marL="70301" marR="70301" marT="35150" marB="3515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RX</a:t>
                      </a:r>
                      <a:r>
                        <a:rPr lang="ko-KR" alt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가 스타트 검출 후 정상 동기화</a:t>
                      </a:r>
                    </a:p>
                  </a:txBody>
                  <a:tcPr marL="70301" marR="70301" marT="35150" marB="3515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027508"/>
                  </a:ext>
                </a:extLst>
              </a:tr>
              <a:tr h="1673244">
                <a:tc>
                  <a:txBody>
                    <a:bodyPr/>
                    <a:lstStyle/>
                    <a:p>
                      <a:r>
                        <a:rPr lang="en-US" altLang="ko-KR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2</a:t>
                      </a:r>
                      <a:r>
                        <a:rPr lang="ko-KR" altLang="en-US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단계</a:t>
                      </a:r>
                      <a:r>
                        <a:rPr lang="en-US" altLang="ko-KR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: </a:t>
                      </a:r>
                      <a:r>
                        <a:rPr lang="ko-KR" altLang="en-US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데이터 비트를 </a:t>
                      </a:r>
                      <a:r>
                        <a:rPr lang="en-US" altLang="ko-KR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rx</a:t>
                      </a:r>
                      <a:r>
                        <a:rPr lang="ko-KR" altLang="en-US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에 넣어주기</a:t>
                      </a:r>
                    </a:p>
                  </a:txBody>
                  <a:tcPr marL="70301" marR="70301" marT="35150" marB="3515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8</a:t>
                      </a:r>
                      <a:r>
                        <a:rPr lang="ko-KR" altLang="en-US" sz="18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비트</a:t>
                      </a:r>
                      <a:r>
                        <a:rPr lang="en-US" altLang="ko-KR" sz="18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, </a:t>
                      </a:r>
                      <a:r>
                        <a:rPr lang="en-US" sz="18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LSB-first</a:t>
                      </a:r>
                    </a:p>
                  </a:txBody>
                  <a:tcPr marL="70301" marR="70301" marT="35150" marB="3515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for(</a:t>
                      </a:r>
                      <a:r>
                        <a:rPr lang="en-US" sz="1800" dirty="0" err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i</a:t>
                      </a:r>
                      <a:r>
                        <a:rPr lang="en-US" sz="18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=0;i</a:t>
                      </a:r>
                    </a:p>
                  </a:txBody>
                  <a:tcPr marL="70301" marR="70301" marT="35150" marB="3515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수신 데이터 </a:t>
                      </a:r>
                      <a:r>
                        <a:rPr lang="en-US" altLang="ko-KR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= </a:t>
                      </a:r>
                      <a:r>
                        <a:rPr lang="ko-KR" alt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전송 데이터</a:t>
                      </a:r>
                    </a:p>
                  </a:txBody>
                  <a:tcPr marL="70301" marR="70301" marT="35150" marB="3515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613674"/>
                  </a:ext>
                </a:extLst>
              </a:tr>
              <a:tr h="1673244">
                <a:tc>
                  <a:txBody>
                    <a:bodyPr/>
                    <a:lstStyle/>
                    <a:p>
                      <a:r>
                        <a:rPr lang="en-US" altLang="ko-KR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3</a:t>
                      </a:r>
                      <a:r>
                        <a:rPr lang="ko-KR" altLang="en-US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단계</a:t>
                      </a:r>
                      <a:r>
                        <a:rPr lang="en-US" altLang="ko-KR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: </a:t>
                      </a:r>
                      <a:r>
                        <a:rPr lang="ko-KR" altLang="en-US" sz="1800" b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스톱 비트 구현</a:t>
                      </a:r>
                    </a:p>
                  </a:txBody>
                  <a:tcPr marL="70301" marR="70301" marT="35150" marB="3515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stop=1 </a:t>
                      </a:r>
                      <a:r>
                        <a:rPr lang="ko-KR" altLang="en-US" sz="180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유지</a:t>
                      </a:r>
                    </a:p>
                  </a:txBody>
                  <a:tcPr marL="70301" marR="70301" marT="35150" marB="3515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드라이버에서 </a:t>
                      </a:r>
                      <a:r>
                        <a:rPr lang="en-US" altLang="ko-KR" sz="1800" dirty="0" err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ifc.rx</a:t>
                      </a:r>
                      <a:r>
                        <a:rPr lang="en-US" altLang="ko-KR" sz="18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=1 1</a:t>
                      </a:r>
                      <a:r>
                        <a:rPr lang="ko-KR" altLang="en-US" sz="18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비트 인가</a:t>
                      </a:r>
                    </a:p>
                  </a:txBody>
                  <a:tcPr marL="70301" marR="70301" marT="35150" marB="3515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위반 시 스코어보드에서 </a:t>
                      </a:r>
                      <a:r>
                        <a:rPr lang="en-US" altLang="ko-KR" sz="18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MISMATCH/Error</a:t>
                      </a:r>
                    </a:p>
                  </a:txBody>
                  <a:tcPr marL="70301" marR="70301" marT="35150" marB="3515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146352"/>
                  </a:ext>
                </a:extLst>
              </a:tr>
            </a:tbl>
          </a:graphicData>
        </a:graphic>
      </p:graphicFrame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057036" y="2628899"/>
            <a:ext cx="2103761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1591</Words>
  <Application>Microsoft Office PowerPoint</Application>
  <PresentationFormat>사용자 지정</PresentationFormat>
  <Paragraphs>325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7" baseType="lpstr">
      <vt:lpstr>210 밀레니얼 Bold</vt:lpstr>
      <vt:lpstr>210 밀레니얼 Light</vt:lpstr>
      <vt:lpstr>210 밀레니얼</vt:lpstr>
      <vt:lpstr>Calibri</vt:lpstr>
      <vt:lpstr>맑은 고딕</vt:lpstr>
      <vt:lpstr>210 디딤고딕 Bold</vt:lpstr>
      <vt:lpstr>210 디딤고딕 Light</vt:lpstr>
      <vt:lpstr>Arial</vt:lpstr>
      <vt:lpstr>210 디딤고딕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UART+FIFO_10000COUNTER_VERIFICATION</dc:title>
  <cp:lastModifiedBy>kccistc</cp:lastModifiedBy>
  <cp:revision>28</cp:revision>
  <dcterms:created xsi:type="dcterms:W3CDTF">2006-08-16T00:00:00Z</dcterms:created>
  <dcterms:modified xsi:type="dcterms:W3CDTF">2025-09-15T05:21:45Z</dcterms:modified>
  <dc:identifier>DAGy3Zj7SsY</dc:identifier>
</cp:coreProperties>
</file>